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5" r:id="rId4"/>
    <p:sldId id="258" r:id="rId5"/>
    <p:sldId id="260" r:id="rId6"/>
    <p:sldId id="266" r:id="rId7"/>
    <p:sldId id="261" r:id="rId8"/>
    <p:sldId id="262" r:id="rId9"/>
    <p:sldId id="263" r:id="rId10"/>
    <p:sldId id="267" r:id="rId11"/>
    <p:sldId id="264" r:id="rId12"/>
    <p:sldId id="268" r:id="rId13"/>
    <p:sldId id="269" r:id="rId14"/>
    <p:sldId id="270" r:id="rId15"/>
    <p:sldId id="278" r:id="rId16"/>
    <p:sldId id="272" r:id="rId17"/>
    <p:sldId id="273" r:id="rId18"/>
    <p:sldId id="271" r:id="rId19"/>
    <p:sldId id="274" r:id="rId20"/>
    <p:sldId id="276" r:id="rId21"/>
    <p:sldId id="277" r:id="rId22"/>
    <p:sldId id="284" r:id="rId23"/>
    <p:sldId id="279" r:id="rId24"/>
    <p:sldId id="280" r:id="rId25"/>
    <p:sldId id="281" r:id="rId26"/>
    <p:sldId id="28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11"/>
    <a:srgbClr val="A3A3A3"/>
    <a:srgbClr val="CC22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94660"/>
  </p:normalViewPr>
  <p:slideViewPr>
    <p:cSldViewPr snapToGrid="0">
      <p:cViewPr varScale="1">
        <p:scale>
          <a:sx n="90" d="100"/>
          <a:sy n="90" d="100"/>
        </p:scale>
        <p:origin x="8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1" dirty="0">
                <a:latin typeface="微软雅黑" panose="020B0503020204020204" pitchFamily="34" charset="-122"/>
                <a:ea typeface="微软雅黑" panose="020B0503020204020204" pitchFamily="34" charset="-122"/>
              </a:rPr>
              <a:t>小说主题分布</a:t>
            </a:r>
            <a:endParaRPr lang="en-US" altLang="zh-CN" b="1" dirty="0">
              <a:latin typeface="微软雅黑" panose="020B0503020204020204" pitchFamily="34" charset="-122"/>
              <a:ea typeface="微软雅黑" panose="020B0503020204020204" pitchFamily="34" charset="-122"/>
            </a:endParaRPr>
          </a:p>
        </c:rich>
      </c:tx>
      <c:layout>
        <c:manualLayout>
          <c:xMode val="edge"/>
          <c:yMode val="edge"/>
          <c:x val="0.33006907457156887"/>
          <c:y val="6.62144618641195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ltLang="zh-CN"/>
        </a:p>
      </c:txPr>
    </c:title>
    <c:autoTitleDeleted val="0"/>
    <c:plotArea>
      <c:layout>
        <c:manualLayout>
          <c:layoutTarget val="inner"/>
          <c:xMode val="edge"/>
          <c:yMode val="edge"/>
          <c:x val="0.2233623277559055"/>
          <c:y val="0.12005867863812263"/>
          <c:w val="0.54077546751968508"/>
          <c:h val="0.81116315138021955"/>
        </c:manualLayout>
      </c:layout>
      <c:doughnutChart>
        <c:varyColors val="1"/>
        <c:ser>
          <c:idx val="0"/>
          <c:order val="0"/>
          <c:tx>
            <c:strRef>
              <c:f>Sheet1!$B$1</c:f>
              <c:strCache>
                <c:ptCount val="1"/>
                <c:pt idx="0">
                  <c:v>列1</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6158-4A23-B0BD-AE136EFAE3FC}"/>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4-6158-4A23-B0BD-AE136EFAE3FC}"/>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3-6158-4A23-B0BD-AE136EFAE3FC}"/>
              </c:ext>
            </c:extLst>
          </c:dPt>
          <c:dPt>
            <c:idx val="3"/>
            <c:bubble3D val="0"/>
            <c:spPr>
              <a:solidFill>
                <a:srgbClr val="C00000"/>
              </a:solidFill>
              <a:ln w="19050">
                <a:solidFill>
                  <a:schemeClr val="lt1"/>
                </a:solidFill>
              </a:ln>
              <a:effectLst/>
            </c:spPr>
            <c:extLst>
              <c:ext xmlns:c16="http://schemas.microsoft.com/office/drawing/2014/chart" uri="{C3380CC4-5D6E-409C-BE32-E72D297353CC}">
                <c16:uniqueId val="{00000002-6158-4A23-B0BD-AE136EFAE3FC}"/>
              </c:ext>
            </c:extLst>
          </c:dPt>
          <c:dLbls>
            <c:dLbl>
              <c:idx val="0"/>
              <c:layout>
                <c:manualLayout>
                  <c:x val="0.15624999999999989"/>
                  <c:y val="-3.984374754898206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158-4A23-B0BD-AE136EFAE3FC}"/>
                </c:ext>
              </c:extLst>
            </c:dLbl>
            <c:dLbl>
              <c:idx val="1"/>
              <c:layout>
                <c:manualLayout>
                  <c:x val="0.1328125"/>
                  <c:y val="3.515624783733711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6158-4A23-B0BD-AE136EFAE3FC}"/>
                </c:ext>
              </c:extLst>
            </c:dLbl>
            <c:dLbl>
              <c:idx val="2"/>
              <c:layout>
                <c:manualLayout>
                  <c:x val="-0.13125000000000001"/>
                  <c:y val="0"/>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158-4A23-B0BD-AE136EFAE3FC}"/>
                </c:ext>
              </c:extLst>
            </c:dLbl>
            <c:dLbl>
              <c:idx val="3"/>
              <c:layout>
                <c:manualLayout>
                  <c:x val="-0.12500000000000003"/>
                  <c:y val="-9.3749994232898981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6158-4A23-B0BD-AE136EFAE3FC}"/>
                </c:ext>
              </c:extLst>
            </c:dLbl>
            <c:spPr>
              <a:no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ln>
                      <a:gradFill>
                        <a:gsLst>
                          <a:gs pos="0">
                            <a:srgbClr val="A3A3A3"/>
                          </a:gs>
                          <a:gs pos="100000">
                            <a:srgbClr val="C00000"/>
                          </a:gs>
                        </a:gsLst>
                        <a:lin ang="5400000" scaled="1"/>
                      </a:gradFill>
                    </a:ln>
                    <a:solidFill>
                      <a:schemeClr val="dk1">
                        <a:lumMod val="65000"/>
                        <a:lumOff val="35000"/>
                      </a:schemeClr>
                    </a:solidFill>
                    <a:latin typeface="+mn-lt"/>
                    <a:ea typeface="+mn-ea"/>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爱情与人物关系</c:v>
                </c:pt>
                <c:pt idx="1">
                  <c:v>爱情情感</c:v>
                </c:pt>
                <c:pt idx="2">
                  <c:v>阶级政治</c:v>
                </c:pt>
                <c:pt idx="3">
                  <c:v>宗教道德</c:v>
                </c:pt>
              </c:strCache>
            </c:strRef>
          </c:cat>
          <c:val>
            <c:numRef>
              <c:f>Sheet1!$B$2:$B$5</c:f>
              <c:numCache>
                <c:formatCode>General</c:formatCode>
                <c:ptCount val="4"/>
                <c:pt idx="0">
                  <c:v>33.299999999999997</c:v>
                </c:pt>
                <c:pt idx="1">
                  <c:v>16.7</c:v>
                </c:pt>
                <c:pt idx="2">
                  <c:v>16.7</c:v>
                </c:pt>
                <c:pt idx="3">
                  <c:v>33.299999999999997</c:v>
                </c:pt>
              </c:numCache>
            </c:numRef>
          </c:val>
          <c:extLst>
            <c:ext xmlns:c16="http://schemas.microsoft.com/office/drawing/2014/chart" uri="{C3380CC4-5D6E-409C-BE32-E72D297353CC}">
              <c16:uniqueId val="{00000000-6158-4A23-B0BD-AE136EFAE3FC}"/>
            </c:ext>
          </c:extLst>
        </c:ser>
        <c:dLbls>
          <c:showLegendKey val="0"/>
          <c:showVal val="0"/>
          <c:showCatName val="0"/>
          <c:showSerName val="0"/>
          <c:showPercent val="0"/>
          <c:showBubbleSize val="0"/>
          <c:showLeaderLines val="1"/>
        </c:dLbls>
        <c:firstSliceAng val="3"/>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1" dirty="0">
                <a:latin typeface="微软雅黑" panose="020B0503020204020204" pitchFamily="34" charset="-122"/>
                <a:ea typeface="微软雅黑" panose="020B0503020204020204" pitchFamily="34" charset="-122"/>
              </a:rPr>
              <a:t>歌剧主题分布</a:t>
            </a:r>
            <a:endParaRPr lang="en-US" altLang="zh-CN" b="1" dirty="0">
              <a:latin typeface="微软雅黑" panose="020B0503020204020204" pitchFamily="34" charset="-122"/>
              <a:ea typeface="微软雅黑" panose="020B0503020204020204" pitchFamily="34" charset="-122"/>
            </a:endParaRPr>
          </a:p>
        </c:rich>
      </c:tx>
      <c:layout>
        <c:manualLayout>
          <c:xMode val="edge"/>
          <c:yMode val="edge"/>
          <c:x val="0.33006907457156887"/>
          <c:y val="6.62144618641195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ltLang="zh-CN"/>
        </a:p>
      </c:txPr>
    </c:title>
    <c:autoTitleDeleted val="0"/>
    <c:plotArea>
      <c:layout>
        <c:manualLayout>
          <c:layoutTarget val="inner"/>
          <c:xMode val="edge"/>
          <c:yMode val="edge"/>
          <c:x val="0.2233623277559055"/>
          <c:y val="0.12005867863812263"/>
          <c:w val="0.54077546751968508"/>
          <c:h val="0.81116315138021955"/>
        </c:manualLayout>
      </c:layout>
      <c:doughnutChart>
        <c:varyColors val="1"/>
        <c:ser>
          <c:idx val="0"/>
          <c:order val="0"/>
          <c:tx>
            <c:strRef>
              <c:f>Sheet1!$B$1</c:f>
              <c:strCache>
                <c:ptCount val="1"/>
                <c:pt idx="0">
                  <c:v>列1</c:v>
                </c:pt>
              </c:strCache>
            </c:strRef>
          </c:tx>
          <c:dPt>
            <c:idx val="0"/>
            <c:bubble3D val="0"/>
            <c:spPr>
              <a:solidFill>
                <a:srgbClr val="CC2234"/>
              </a:solidFill>
              <a:ln w="19050">
                <a:solidFill>
                  <a:schemeClr val="lt1"/>
                </a:solidFill>
              </a:ln>
              <a:effectLst/>
            </c:spPr>
            <c:extLst>
              <c:ext xmlns:c16="http://schemas.microsoft.com/office/drawing/2014/chart" uri="{C3380CC4-5D6E-409C-BE32-E72D297353CC}">
                <c16:uniqueId val="{00000001-4F96-4F85-8353-97849869F71F}"/>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4F96-4F85-8353-97849869F71F}"/>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4F96-4F85-8353-97849869F71F}"/>
              </c:ext>
            </c:extLst>
          </c:dPt>
          <c:dPt>
            <c:idx val="3"/>
            <c:bubble3D val="0"/>
            <c:spPr>
              <a:solidFill>
                <a:srgbClr val="C00000"/>
              </a:solidFill>
              <a:ln w="19050">
                <a:solidFill>
                  <a:schemeClr val="lt1"/>
                </a:solidFill>
              </a:ln>
              <a:effectLst/>
            </c:spPr>
            <c:extLst>
              <c:ext xmlns:c16="http://schemas.microsoft.com/office/drawing/2014/chart" uri="{C3380CC4-5D6E-409C-BE32-E72D297353CC}">
                <c16:uniqueId val="{00000007-4F96-4F85-8353-97849869F71F}"/>
              </c:ext>
            </c:extLst>
          </c:dPt>
          <c:dLbls>
            <c:dLbl>
              <c:idx val="0"/>
              <c:layout>
                <c:manualLayout>
                  <c:x val="0.15624999999999989"/>
                  <c:y val="-3.9843747548982067E-2"/>
                </c:manualLayout>
              </c:layout>
              <c:tx>
                <c:rich>
                  <a:bodyPr/>
                  <a:lstStyle/>
                  <a:p>
                    <a:fld id="{8A3DCB88-3A19-4EA7-9508-B011D9877F50}" type="CATEGORYNAME">
                      <a:rPr lang="zh-CN" altLang="en-US"/>
                      <a:pPr/>
                      <a:t>[类别名称]</a:t>
                    </a:fld>
                    <a:r>
                      <a:rPr lang="zh-CN" altLang="en-US" baseline="0" dirty="0"/>
                      <a:t>
</a:t>
                    </a:r>
                    <a:fld id="{731E7DE4-2C44-49F4-BC6B-8018D33C3DD4}" type="PERCENTAGE">
                      <a:rPr lang="en-US" altLang="zh-CN" baseline="0" smtClean="0"/>
                      <a:pPr/>
                      <a:t>[百分比]</a:t>
                    </a:fld>
                    <a:endParaRPr lang="zh-CN" altLang="en-US" baseline="0" dirty="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F96-4F85-8353-97849869F71F}"/>
                </c:ext>
              </c:extLst>
            </c:dLbl>
            <c:dLbl>
              <c:idx val="1"/>
              <c:layout>
                <c:manualLayout>
                  <c:x val="-0.11398400228493596"/>
                  <c:y val="7.488490675231099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F96-4F85-8353-97849869F71F}"/>
                </c:ext>
              </c:extLst>
            </c:dLbl>
            <c:dLbl>
              <c:idx val="2"/>
              <c:layout>
                <c:manualLayout>
                  <c:x val="-0.18290514510540826"/>
                  <c:y val="0"/>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F96-4F85-8353-97849869F71F}"/>
                </c:ext>
              </c:extLst>
            </c:dLbl>
            <c:dLbl>
              <c:idx val="3"/>
              <c:layout>
                <c:manualLayout>
                  <c:x val="-0.12500000000000003"/>
                  <c:y val="-9.3749994232898981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4F96-4F85-8353-97849869F71F}"/>
                </c:ext>
              </c:extLst>
            </c:dLbl>
            <c:spPr>
              <a:no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ln>
                      <a:gradFill>
                        <a:gsLst>
                          <a:gs pos="0">
                            <a:srgbClr val="A3A3A3"/>
                          </a:gs>
                          <a:gs pos="100000">
                            <a:srgbClr val="C00000"/>
                          </a:gs>
                        </a:gsLst>
                        <a:lin ang="5400000" scaled="1"/>
                      </a:gradFill>
                    </a:ln>
                    <a:solidFill>
                      <a:schemeClr val="dk1">
                        <a:lumMod val="65000"/>
                        <a:lumOff val="35000"/>
                      </a:schemeClr>
                    </a:solidFill>
                    <a:latin typeface="+mn-lt"/>
                    <a:ea typeface="+mn-ea"/>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3"/>
                <c:pt idx="0">
                  <c:v>爱情与人物关系</c:v>
                </c:pt>
                <c:pt idx="1">
                  <c:v>爱情情感</c:v>
                </c:pt>
                <c:pt idx="2">
                  <c:v>阶级政治</c:v>
                </c:pt>
              </c:strCache>
            </c:strRef>
          </c:cat>
          <c:val>
            <c:numRef>
              <c:f>Sheet1!$B$2:$B$5</c:f>
              <c:numCache>
                <c:formatCode>General</c:formatCode>
                <c:ptCount val="4"/>
                <c:pt idx="0">
                  <c:v>50</c:v>
                </c:pt>
                <c:pt idx="1">
                  <c:v>33.299999999999997</c:v>
                </c:pt>
                <c:pt idx="2">
                  <c:v>16.7</c:v>
                </c:pt>
              </c:numCache>
            </c:numRef>
          </c:val>
          <c:extLst>
            <c:ext xmlns:c16="http://schemas.microsoft.com/office/drawing/2014/chart" uri="{C3380CC4-5D6E-409C-BE32-E72D297353CC}">
              <c16:uniqueId val="{00000008-4F96-4F85-8353-97849869F71F}"/>
            </c:ext>
          </c:extLst>
        </c:ser>
        <c:dLbls>
          <c:showLegendKey val="0"/>
          <c:showVal val="0"/>
          <c:showCatName val="0"/>
          <c:showSerName val="0"/>
          <c:showPercent val="0"/>
          <c:showBubbleSize val="0"/>
          <c:showLeaderLines val="1"/>
        </c:dLbls>
        <c:firstSliceAng val="3"/>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0.41038</cdr:x>
      <cdr:y>0.48643</cdr:y>
    </cdr:from>
    <cdr:to>
      <cdr:x>0.56156</cdr:x>
      <cdr:y>0.58333</cdr:y>
    </cdr:to>
    <cdr:sp macro="" textlink="">
      <cdr:nvSpPr>
        <cdr:cNvPr id="2" name="文本框 1">
          <a:extLst xmlns:a="http://schemas.openxmlformats.org/drawingml/2006/main">
            <a:ext uri="{FF2B5EF4-FFF2-40B4-BE49-F238E27FC236}">
              <a16:creationId xmlns:a16="http://schemas.microsoft.com/office/drawing/2014/main" id="{B7D1754C-F52C-3DB6-9AAB-705F4BBDEC2B}"/>
            </a:ext>
          </a:extLst>
        </cdr:cNvPr>
        <cdr:cNvSpPr txBox="1"/>
      </cdr:nvSpPr>
      <cdr:spPr>
        <a:xfrm xmlns:a="http://schemas.openxmlformats.org/drawingml/2006/main">
          <a:off x="1816122" y="1865970"/>
          <a:ext cx="669073" cy="3717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800" b="1" kern="1200" dirty="0">
            <a:latin typeface="微软雅黑" panose="020B0503020204020204" pitchFamily="34" charset="-122"/>
            <a:ea typeface="微软雅黑" panose="020B0503020204020204" pitchFamily="34" charset="-122"/>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0.41038</cdr:x>
      <cdr:y>0.48643</cdr:y>
    </cdr:from>
    <cdr:to>
      <cdr:x>0.56156</cdr:x>
      <cdr:y>0.58333</cdr:y>
    </cdr:to>
    <cdr:sp macro="" textlink="">
      <cdr:nvSpPr>
        <cdr:cNvPr id="2" name="文本框 1">
          <a:extLst xmlns:a="http://schemas.openxmlformats.org/drawingml/2006/main">
            <a:ext uri="{FF2B5EF4-FFF2-40B4-BE49-F238E27FC236}">
              <a16:creationId xmlns:a16="http://schemas.microsoft.com/office/drawing/2014/main" id="{B7D1754C-F52C-3DB6-9AAB-705F4BBDEC2B}"/>
            </a:ext>
          </a:extLst>
        </cdr:cNvPr>
        <cdr:cNvSpPr txBox="1"/>
      </cdr:nvSpPr>
      <cdr:spPr>
        <a:xfrm xmlns:a="http://schemas.openxmlformats.org/drawingml/2006/main">
          <a:off x="1816122" y="1865970"/>
          <a:ext cx="669073" cy="3717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800" b="1" kern="1200" dirty="0">
            <a:latin typeface="微软雅黑" panose="020B0503020204020204" pitchFamily="34" charset="-122"/>
            <a:ea typeface="微软雅黑" panose="020B0503020204020204" pitchFamily="34" charset="-122"/>
          </a:endParaRPr>
        </a:p>
      </cdr:txBody>
    </cdr: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3:37:07.373"/>
    </inkml:context>
    <inkml:brush xml:id="br0">
      <inkml:brushProperty name="width" value="0.35" units="cm"/>
      <inkml:brushProperty name="height" value="0.35" units="cm"/>
      <inkml:brushProperty name="color" value="#FFFFFF"/>
    </inkml:brush>
  </inkml:definitions>
  <inkml:trace contextRef="#ctx0" brushRef="#br0">418 0 24575,'0'4'0,"0"6"0,-4 1 0,-5 2 0,-10 7 0,-9 12 0,-7 17 0,-11 8 0,-5 2 0,-2-5 0,1-7 0,4-8 0,6-7 0,12-4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7:04.075"/>
    </inkml:context>
    <inkml:brush xml:id="br0">
      <inkml:brushProperty name="width" value="0.35" units="cm"/>
      <inkml:brushProperty name="height" value="0.35" units="cm"/>
      <inkml:brushProperty name="color" value="#FFFFFF"/>
    </inkml:brush>
  </inkml:definitions>
  <inkml:trace contextRef="#ctx0" brushRef="#br0">3308 217 24542,'-3308'-216'0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7:10.799"/>
    </inkml:context>
    <inkml:brush xml:id="br0">
      <inkml:brushProperty name="width" value="0.35" units="cm"/>
      <inkml:brushProperty name="height" value="0.35" units="cm"/>
      <inkml:brushProperty name="color" value="#FFFFFF"/>
    </inkml:brush>
  </inkml:definitions>
  <inkml:trace contextRef="#ctx0" brushRef="#br0">0 1 24575,'3'0'0,"5"0"0,5 0 0,2 0 0,0 3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7:14.4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7:20.756"/>
    </inkml:context>
    <inkml:brush xml:id="br0">
      <inkml:brushProperty name="width" value="0.35" units="cm"/>
      <inkml:brushProperty name="height" value="0.35" units="cm"/>
      <inkml:brushProperty name="color" value="#FFFFFF"/>
    </inkml:brush>
  </inkml:definitions>
  <inkml:trace contextRef="#ctx0" brushRef="#br0">1 0 24575,'0'4'0,"0"-1"0,0 1 0,0-1 0,1 1 0,-1-1 0,1 1 0,0-1 0,0 1 0,0-1 0,0 0 0,1 0 0,-1 1 0,1-1 0,0 0 0,4 5 0,-3-6 0,-1 1 0,1-1 0,0 0 0,1 0 0,-1-1 0,0 1 0,1-1 0,-1 1 0,0-1 0,1 0 0,0 0 0,-1-1 0,1 1 0,-1-1 0,6 0 0,206 0 0,-93-2 0,1492 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7:26.2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7:28.55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7:35.371"/>
    </inkml:context>
    <inkml:brush xml:id="br0">
      <inkml:brushProperty name="width" value="0.35" units="cm"/>
      <inkml:brushProperty name="height" value="0.35" units="cm"/>
      <inkml:brushProperty name="color" value="#FFFFFF"/>
    </inkml:brush>
  </inkml:definitions>
  <inkml:trace contextRef="#ctx0" brushRef="#br0">12815 339 24575,'-234'9'0,"34"0"0,-980-6-632,707-4 473,2-13 176,341 8 98,-295 4 436,221 4-443,166-2-108,-63 8 0,4 1 0,-183-4 0,171-7 0,-1653 1 0,925 2 0,817-2 0,0-2 0,1 0 0,-1-1 0,-34-11 0,-7-2 0,-402-71 0,297 75 0,24 3 0,109 5 0,-396-34 0,-23 38 0,218 2 0,-1337-1 0,1523-2 0,-83-16 0,79 10 0,-57-3 0,-13-1 0,74 7 0,-69 1 0,14 2 0,-93-13 0,-233-7 0,391 20 0,-37-5 0,-29-2 0,-6 3 0,-110-20 0,138 18 0,-152 6 0,116 4 0,62-3 0,32-1 0,-1 2 0,1 0 0,0 2 0,-1 0 0,-35 10 0,44-6-1365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7:39.831"/>
    </inkml:context>
    <inkml:brush xml:id="br0">
      <inkml:brushProperty name="width" value="0.35" units="cm"/>
      <inkml:brushProperty name="height" value="0.35" units="cm"/>
      <inkml:brushProperty name="color" value="#FFFFFF"/>
    </inkml:brush>
  </inkml:definitions>
  <inkml:trace contextRef="#ctx0" brushRef="#br0">0 23 24499,'4588'0'0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3:37:10.628"/>
    </inkml:context>
    <inkml:brush xml:id="br0">
      <inkml:brushProperty name="width" value="0.35" units="cm"/>
      <inkml:brushProperty name="height" value="0.35" units="cm"/>
      <inkml:brushProperty name="color" value="#FFFFFF"/>
    </inkml:brush>
  </inkml:definitions>
  <inkml:trace contextRef="#ctx0" brushRef="#br0">1 796 24575,'1'8'0,"0"1"0,1-1 0,-1 0 0,2 0 0,-1 0 0,8 14 0,3 12 0,37 159 0,31 249 0,-76-406 0,61 409 0,-65-439 0,0 1 0,0 0 0,0-1 0,0 1 0,1-1 0,1 0 0,-1 1 0,1-1 0,6 11 0,-8-17 0,-1 1 0,0-1 0,0 0 0,1 0 0,-1 1 0,0-1 0,1 0 0,-1 0 0,1 1 0,-1-1 0,0 0 0,1 0 0,-1 0 0,1 1 0,-1-1 0,0 0 0,1 0 0,-1 0 0,1 0 0,-1 0 0,1 0 0,-1 0 0,0 0 0,1 0 0,-1 0 0,1 0 0,-1 0 0,1-1 0,-1 1 0,0 0 0,1 0 0,-1 0 0,1 0 0,-1-1 0,0 1 0,1 0 0,-1 0 0,0-1 0,1 1 0,-1 0 0,0-1 0,0 1 0,1 0 0,-1-1 0,0 1 0,0 0 0,1-1 0,-1 1 0,0-1 0,0 0 0,10-25 0,-9 24 0,24-112 0,-6-2 0,7-139 0,24-407 0,-19 279 0,-23 325 0,1 1 0,21-65 0,-22 92 0,17-99 0,-15 67 0,-3 17 0,-3 19 0,-2 66 0,-5 319 0,5 299 0,4-562 0,25 130 0,38 91 0,-13-71 0,8-11 114,-35-141-1593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3:37:39.133"/>
    </inkml:context>
    <inkml:brush xml:id="br0">
      <inkml:brushProperty name="width" value="0.35" units="cm"/>
      <inkml:brushProperty name="height" value="0.35" units="cm"/>
      <inkml:brushProperty name="color" value="#FFFFFF"/>
    </inkml:brush>
  </inkml:definitions>
  <inkml:trace contextRef="#ctx0" brushRef="#br0">0 0 24545,'2117'259'0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3:38:21.79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3:38:22.339"/>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3:38:22.80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3:38:23.36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6:44.593"/>
    </inkml:context>
    <inkml:brush xml:id="br0">
      <inkml:brushProperty name="width" value="0.35" units="cm"/>
      <inkml:brushProperty name="height" value="0.35" units="cm"/>
      <inkml:brushProperty name="color" value="#FFFFFF"/>
    </inkml:brush>
  </inkml:definitions>
  <inkml:trace contextRef="#ctx0" brushRef="#br0">8644 39 24568,'-8643'0'0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6:52.580"/>
    </inkml:context>
    <inkml:brush xml:id="br0">
      <inkml:brushProperty name="width" value="0.35" units="cm"/>
      <inkml:brushProperty name="height" value="0.35" units="cm"/>
      <inkml:brushProperty name="color" value="#FFFFFF"/>
    </inkml:brush>
  </inkml:definitions>
  <inkml:trace contextRef="#ctx0" brushRef="#br0">6025 434 24527,'-6025'-433'0</inkml:trace>
</inkml:ink>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7.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4.xml"/><Relationship Id="rId1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33A1-B8D3-A3E8-FD75-26D9B47091E1}"/>
              </a:ext>
            </a:extLst>
          </p:cNvPr>
          <p:cNvSpPr>
            <a:spLocks noGrp="1"/>
          </p:cNvSpPr>
          <p:nvPr>
            <p:ph type="ctrTitle"/>
          </p:nvPr>
        </p:nvSpPr>
        <p:spPr>
          <a:xfrm>
            <a:off x="838200" y="1799695"/>
            <a:ext cx="6400800" cy="1934105"/>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F9C92F8-A809-352F-2A8D-FC58B14DA7D5}"/>
              </a:ext>
            </a:extLst>
          </p:cNvPr>
          <p:cNvSpPr>
            <a:spLocks noGrp="1"/>
          </p:cNvSpPr>
          <p:nvPr>
            <p:ph type="subTitle" idx="1"/>
          </p:nvPr>
        </p:nvSpPr>
        <p:spPr>
          <a:xfrm>
            <a:off x="1443566" y="3985682"/>
            <a:ext cx="5190067" cy="36512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E19406BA-551E-D3AF-D301-92F4D0184508}"/>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5" name="页脚占位符 4">
            <a:extLst>
              <a:ext uri="{FF2B5EF4-FFF2-40B4-BE49-F238E27FC236}">
                <a16:creationId xmlns:a16="http://schemas.microsoft.com/office/drawing/2014/main" id="{0518BB91-5EAF-095B-0961-E694359DD6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269077-5C9F-6507-F180-AAD4697A3603}"/>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pic>
        <p:nvPicPr>
          <p:cNvPr id="16" name="图片 15">
            <a:extLst>
              <a:ext uri="{FF2B5EF4-FFF2-40B4-BE49-F238E27FC236}">
                <a16:creationId xmlns:a16="http://schemas.microsoft.com/office/drawing/2014/main" id="{AD0AAF97-72E2-B472-C5EE-7886DB9FE3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748947" y="708815"/>
            <a:ext cx="4375813" cy="5647535"/>
          </a:xfrm>
          <a:prstGeom prst="rect">
            <a:avLst/>
          </a:prstGeom>
        </p:spPr>
      </p:pic>
      <mc:AlternateContent xmlns:mc="http://schemas.openxmlformats.org/markup-compatibility/2006" xmlns:p14="http://schemas.microsoft.com/office/powerpoint/2010/main">
        <mc:Choice Requires="p14">
          <p:contentPart p14:bwMode="auto" r:id="rId3">
            <p14:nvContentPartPr>
              <p14:cNvPr id="25" name="墨迹 24">
                <a:extLst>
                  <a:ext uri="{FF2B5EF4-FFF2-40B4-BE49-F238E27FC236}">
                    <a16:creationId xmlns:a16="http://schemas.microsoft.com/office/drawing/2014/main" id="{37451805-C6E7-8D65-5746-0BF2D3D220A3}"/>
                  </a:ext>
                </a:extLst>
              </p14:cNvPr>
              <p14:cNvContentPartPr/>
              <p14:nvPr userDrawn="1"/>
            </p14:nvContentPartPr>
            <p14:xfrm>
              <a:off x="7748947" y="5613160"/>
              <a:ext cx="150480" cy="164160"/>
            </p14:xfrm>
          </p:contentPart>
        </mc:Choice>
        <mc:Fallback xmlns="">
          <p:pic>
            <p:nvPicPr>
              <p:cNvPr id="25" name="墨迹 24">
                <a:extLst>
                  <a:ext uri="{FF2B5EF4-FFF2-40B4-BE49-F238E27FC236}">
                    <a16:creationId xmlns:a16="http://schemas.microsoft.com/office/drawing/2014/main" id="{37451805-C6E7-8D65-5746-0BF2D3D220A3}"/>
                  </a:ext>
                </a:extLst>
              </p:cNvPr>
              <p:cNvPicPr/>
              <p:nvPr/>
            </p:nvPicPr>
            <p:blipFill>
              <a:blip r:embed="rId4"/>
              <a:stretch>
                <a:fillRect/>
              </a:stretch>
            </p:blipFill>
            <p:spPr>
              <a:xfrm>
                <a:off x="7686307" y="5550160"/>
                <a:ext cx="2761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墨迹 25">
                <a:extLst>
                  <a:ext uri="{FF2B5EF4-FFF2-40B4-BE49-F238E27FC236}">
                    <a16:creationId xmlns:a16="http://schemas.microsoft.com/office/drawing/2014/main" id="{12BFCC4A-D7C2-827C-1BC9-6F837A2FE4CF}"/>
                  </a:ext>
                </a:extLst>
              </p14:cNvPr>
              <p14:cNvContentPartPr/>
              <p14:nvPr userDrawn="1"/>
            </p14:nvContentPartPr>
            <p14:xfrm>
              <a:off x="7909434" y="5538243"/>
              <a:ext cx="287018" cy="818107"/>
            </p14:xfrm>
          </p:contentPart>
        </mc:Choice>
        <mc:Fallback xmlns="">
          <p:pic>
            <p:nvPicPr>
              <p:cNvPr id="26" name="墨迹 25">
                <a:extLst>
                  <a:ext uri="{FF2B5EF4-FFF2-40B4-BE49-F238E27FC236}">
                    <a16:creationId xmlns:a16="http://schemas.microsoft.com/office/drawing/2014/main" id="{12BFCC4A-D7C2-827C-1BC9-6F837A2FE4CF}"/>
                  </a:ext>
                </a:extLst>
              </p:cNvPr>
              <p:cNvPicPr/>
              <p:nvPr/>
            </p:nvPicPr>
            <p:blipFill>
              <a:blip r:embed="rId6"/>
              <a:stretch>
                <a:fillRect/>
              </a:stretch>
            </p:blipFill>
            <p:spPr>
              <a:xfrm>
                <a:off x="7846412" y="5475589"/>
                <a:ext cx="412701" cy="94377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墨迹 30">
                <a:extLst>
                  <a:ext uri="{FF2B5EF4-FFF2-40B4-BE49-F238E27FC236}">
                    <a16:creationId xmlns:a16="http://schemas.microsoft.com/office/drawing/2014/main" id="{629EDB42-5F0C-B313-C9B8-38EDE4D77568}"/>
                  </a:ext>
                </a:extLst>
              </p14:cNvPr>
              <p14:cNvContentPartPr/>
              <p14:nvPr userDrawn="1"/>
            </p14:nvContentPartPr>
            <p14:xfrm>
              <a:off x="11321954" y="6146320"/>
              <a:ext cx="762120" cy="93600"/>
            </p14:xfrm>
          </p:contentPart>
        </mc:Choice>
        <mc:Fallback xmlns="">
          <p:pic>
            <p:nvPicPr>
              <p:cNvPr id="31" name="墨迹 30">
                <a:extLst>
                  <a:ext uri="{FF2B5EF4-FFF2-40B4-BE49-F238E27FC236}">
                    <a16:creationId xmlns:a16="http://schemas.microsoft.com/office/drawing/2014/main" id="{629EDB42-5F0C-B313-C9B8-38EDE4D77568}"/>
                  </a:ext>
                </a:extLst>
              </p:cNvPr>
              <p:cNvPicPr/>
              <p:nvPr/>
            </p:nvPicPr>
            <p:blipFill>
              <a:blip r:embed="rId8"/>
              <a:stretch>
                <a:fillRect/>
              </a:stretch>
            </p:blipFill>
            <p:spPr>
              <a:xfrm>
                <a:off x="11258954" y="6083320"/>
                <a:ext cx="887760" cy="219240"/>
              </a:xfrm>
              <a:prstGeom prst="rect">
                <a:avLst/>
              </a:prstGeom>
            </p:spPr>
          </p:pic>
        </mc:Fallback>
      </mc:AlternateContent>
      <p:grpSp>
        <p:nvGrpSpPr>
          <p:cNvPr id="38" name="组合 37">
            <a:extLst>
              <a:ext uri="{FF2B5EF4-FFF2-40B4-BE49-F238E27FC236}">
                <a16:creationId xmlns:a16="http://schemas.microsoft.com/office/drawing/2014/main" id="{140FA8E0-38D4-7A4E-1BE7-D8B1905AB896}"/>
              </a:ext>
            </a:extLst>
          </p:cNvPr>
          <p:cNvGrpSpPr/>
          <p:nvPr/>
        </p:nvGrpSpPr>
        <p:grpSpPr>
          <a:xfrm>
            <a:off x="7950187" y="6053440"/>
            <a:ext cx="135720" cy="93240"/>
            <a:chOff x="7950187" y="6053440"/>
            <a:chExt cx="135720" cy="93240"/>
          </a:xfrm>
        </p:grpSpPr>
        <mc:AlternateContent xmlns:mc="http://schemas.openxmlformats.org/markup-compatibility/2006" xmlns:p14="http://schemas.microsoft.com/office/powerpoint/2010/main">
          <mc:Choice Requires="p14">
            <p:contentPart p14:bwMode="auto" r:id="rId9">
              <p14:nvContentPartPr>
                <p14:cNvPr id="34" name="墨迹 33">
                  <a:extLst>
                    <a:ext uri="{FF2B5EF4-FFF2-40B4-BE49-F238E27FC236}">
                      <a16:creationId xmlns:a16="http://schemas.microsoft.com/office/drawing/2014/main" id="{696E4210-309D-D4B4-2C6B-AD7340147FEF}"/>
                    </a:ext>
                  </a:extLst>
                </p14:cNvPr>
                <p14:cNvContentPartPr/>
                <p14:nvPr userDrawn="1"/>
              </p14:nvContentPartPr>
              <p14:xfrm>
                <a:off x="8085547" y="6146320"/>
                <a:ext cx="360" cy="360"/>
              </p14:xfrm>
            </p:contentPart>
          </mc:Choice>
          <mc:Fallback xmlns="">
            <p:pic>
              <p:nvPicPr>
                <p:cNvPr id="34" name="墨迹 33">
                  <a:extLst>
                    <a:ext uri="{FF2B5EF4-FFF2-40B4-BE49-F238E27FC236}">
                      <a16:creationId xmlns:a16="http://schemas.microsoft.com/office/drawing/2014/main" id="{696E4210-309D-D4B4-2C6B-AD7340147FEF}"/>
                    </a:ext>
                  </a:extLst>
                </p:cNvPr>
                <p:cNvPicPr/>
                <p:nvPr/>
              </p:nvPicPr>
              <p:blipFill>
                <a:blip r:embed="rId10"/>
                <a:stretch>
                  <a:fillRect/>
                </a:stretch>
              </p:blipFill>
              <p:spPr>
                <a:xfrm>
                  <a:off x="8022547" y="60836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墨迹 34">
                  <a:extLst>
                    <a:ext uri="{FF2B5EF4-FFF2-40B4-BE49-F238E27FC236}">
                      <a16:creationId xmlns:a16="http://schemas.microsoft.com/office/drawing/2014/main" id="{2E1F255A-DCC2-CB64-3CB9-EB4A471358B2}"/>
                    </a:ext>
                  </a:extLst>
                </p14:cNvPr>
                <p14:cNvContentPartPr/>
                <p14:nvPr userDrawn="1"/>
              </p14:nvContentPartPr>
              <p14:xfrm>
                <a:off x="7992307" y="6146320"/>
                <a:ext cx="360" cy="360"/>
              </p14:xfrm>
            </p:contentPart>
          </mc:Choice>
          <mc:Fallback xmlns="">
            <p:pic>
              <p:nvPicPr>
                <p:cNvPr id="35" name="墨迹 34">
                  <a:extLst>
                    <a:ext uri="{FF2B5EF4-FFF2-40B4-BE49-F238E27FC236}">
                      <a16:creationId xmlns:a16="http://schemas.microsoft.com/office/drawing/2014/main" id="{2E1F255A-DCC2-CB64-3CB9-EB4A471358B2}"/>
                    </a:ext>
                  </a:extLst>
                </p:cNvPr>
                <p:cNvPicPr/>
                <p:nvPr/>
              </p:nvPicPr>
              <p:blipFill>
                <a:blip r:embed="rId10"/>
                <a:stretch>
                  <a:fillRect/>
                </a:stretch>
              </p:blipFill>
              <p:spPr>
                <a:xfrm>
                  <a:off x="7929667" y="60836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墨迹 35">
                  <a:extLst>
                    <a:ext uri="{FF2B5EF4-FFF2-40B4-BE49-F238E27FC236}">
                      <a16:creationId xmlns:a16="http://schemas.microsoft.com/office/drawing/2014/main" id="{834975A1-3E92-6C11-9F5F-709221C7A3BE}"/>
                    </a:ext>
                  </a:extLst>
                </p14:cNvPr>
                <p14:cNvContentPartPr/>
                <p14:nvPr userDrawn="1"/>
              </p14:nvContentPartPr>
              <p14:xfrm>
                <a:off x="7983667" y="6053440"/>
                <a:ext cx="360" cy="360"/>
              </p14:xfrm>
            </p:contentPart>
          </mc:Choice>
          <mc:Fallback xmlns="">
            <p:pic>
              <p:nvPicPr>
                <p:cNvPr id="36" name="墨迹 35">
                  <a:extLst>
                    <a:ext uri="{FF2B5EF4-FFF2-40B4-BE49-F238E27FC236}">
                      <a16:creationId xmlns:a16="http://schemas.microsoft.com/office/drawing/2014/main" id="{834975A1-3E92-6C11-9F5F-709221C7A3BE}"/>
                    </a:ext>
                  </a:extLst>
                </p:cNvPr>
                <p:cNvPicPr/>
                <p:nvPr/>
              </p:nvPicPr>
              <p:blipFill>
                <a:blip r:embed="rId10"/>
                <a:stretch>
                  <a:fillRect/>
                </a:stretch>
              </p:blipFill>
              <p:spPr>
                <a:xfrm>
                  <a:off x="7921027" y="59904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墨迹 36">
                  <a:extLst>
                    <a:ext uri="{FF2B5EF4-FFF2-40B4-BE49-F238E27FC236}">
                      <a16:creationId xmlns:a16="http://schemas.microsoft.com/office/drawing/2014/main" id="{9F06F0EA-D539-980B-0E8E-2F11103F0895}"/>
                    </a:ext>
                  </a:extLst>
                </p14:cNvPr>
                <p14:cNvContentPartPr/>
                <p14:nvPr userDrawn="1"/>
              </p14:nvContentPartPr>
              <p14:xfrm>
                <a:off x="7950187" y="6095920"/>
                <a:ext cx="360" cy="360"/>
              </p14:xfrm>
            </p:contentPart>
          </mc:Choice>
          <mc:Fallback xmlns="">
            <p:pic>
              <p:nvPicPr>
                <p:cNvPr id="37" name="墨迹 36">
                  <a:extLst>
                    <a:ext uri="{FF2B5EF4-FFF2-40B4-BE49-F238E27FC236}">
                      <a16:creationId xmlns:a16="http://schemas.microsoft.com/office/drawing/2014/main" id="{9F06F0EA-D539-980B-0E8E-2F11103F0895}"/>
                    </a:ext>
                  </a:extLst>
                </p:cNvPr>
                <p:cNvPicPr/>
                <p:nvPr/>
              </p:nvPicPr>
              <p:blipFill>
                <a:blip r:embed="rId10"/>
                <a:stretch>
                  <a:fillRect/>
                </a:stretch>
              </p:blipFill>
              <p:spPr>
                <a:xfrm>
                  <a:off x="7887187" y="6033280"/>
                  <a:ext cx="126000" cy="126000"/>
                </a:xfrm>
                <a:prstGeom prst="rect">
                  <a:avLst/>
                </a:prstGeom>
              </p:spPr>
            </p:pic>
          </mc:Fallback>
        </mc:AlternateContent>
      </p:grpSp>
      <p:pic>
        <p:nvPicPr>
          <p:cNvPr id="7" name="图片 6">
            <a:extLst>
              <a:ext uri="{FF2B5EF4-FFF2-40B4-BE49-F238E27FC236}">
                <a16:creationId xmlns:a16="http://schemas.microsoft.com/office/drawing/2014/main" id="{EBAD3EDE-BFD3-55D2-D313-3FF0D2EB880B}"/>
              </a:ext>
            </a:extLst>
          </p:cNvPr>
          <p:cNvPicPr>
            <a:picLocks noChangeAspect="1"/>
          </p:cNvPicPr>
          <p:nvPr userDrawn="1"/>
        </p:nvPicPr>
        <p:blipFill>
          <a:blip r:embed="rId14">
            <a:biLevel thresh="75000"/>
            <a:extLst>
              <a:ext uri="{28A0092B-C50C-407E-A947-70E740481C1C}">
                <a14:useLocalDpi xmlns:a14="http://schemas.microsoft.com/office/drawing/2010/main" val="0"/>
              </a:ext>
            </a:extLst>
          </a:blip>
          <a:srcRect r="36285"/>
          <a:stretch>
            <a:fillRect/>
          </a:stretch>
        </p:blipFill>
        <p:spPr>
          <a:xfrm rot="5400000">
            <a:off x="5606746" y="-5836748"/>
            <a:ext cx="1067409" cy="12526438"/>
          </a:xfrm>
          <a:prstGeom prst="rect">
            <a:avLst/>
          </a:prstGeom>
        </p:spPr>
      </p:pic>
    </p:spTree>
    <p:extLst>
      <p:ext uri="{BB962C8B-B14F-4D97-AF65-F5344CB8AC3E}">
        <p14:creationId xmlns:p14="http://schemas.microsoft.com/office/powerpoint/2010/main" val="1093398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A651C-A7F8-4E18-5997-86F00F8B05F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92BC9B-0E66-2E60-9239-BF001583690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91FEC9-9411-D7A2-D929-F787ABDEBA20}"/>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5" name="页脚占位符 4">
            <a:extLst>
              <a:ext uri="{FF2B5EF4-FFF2-40B4-BE49-F238E27FC236}">
                <a16:creationId xmlns:a16="http://schemas.microsoft.com/office/drawing/2014/main" id="{B36882D4-860F-C189-A646-DD2D59DF4F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BE90B6-E9F3-62BD-96FC-140C7B16CCD6}"/>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spTree>
    <p:extLst>
      <p:ext uri="{BB962C8B-B14F-4D97-AF65-F5344CB8AC3E}">
        <p14:creationId xmlns:p14="http://schemas.microsoft.com/office/powerpoint/2010/main" val="371733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95BA0C9-9626-814E-2739-A5713E4AB2C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F810643-3297-F6C6-7A3B-8262E6C263B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509AD6-0ED6-DED6-B29E-3432E2980606}"/>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5" name="页脚占位符 4">
            <a:extLst>
              <a:ext uri="{FF2B5EF4-FFF2-40B4-BE49-F238E27FC236}">
                <a16:creationId xmlns:a16="http://schemas.microsoft.com/office/drawing/2014/main" id="{E7B3176C-2B9E-0C55-04CE-3BC84DC897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70747D-B10E-84EE-77D1-92BBDAC07347}"/>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spTree>
    <p:extLst>
      <p:ext uri="{BB962C8B-B14F-4D97-AF65-F5344CB8AC3E}">
        <p14:creationId xmlns:p14="http://schemas.microsoft.com/office/powerpoint/2010/main" val="1039617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5F4A2-BC7C-B503-7F7E-ED322CB39EE0}"/>
              </a:ext>
            </a:extLst>
          </p:cNvPr>
          <p:cNvSpPr>
            <a:spLocks noGrp="1"/>
          </p:cNvSpPr>
          <p:nvPr>
            <p:ph type="title"/>
          </p:nvPr>
        </p:nvSpPr>
        <p:spPr>
          <a:xfrm>
            <a:off x="838200" y="365125"/>
            <a:ext cx="9855200" cy="955675"/>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A7335EB9-02BF-F9DC-DAA4-F5BC42717B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DD4EBC-1651-1E41-A3B8-B802B3005726}"/>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5" name="页脚占位符 4">
            <a:extLst>
              <a:ext uri="{FF2B5EF4-FFF2-40B4-BE49-F238E27FC236}">
                <a16:creationId xmlns:a16="http://schemas.microsoft.com/office/drawing/2014/main" id="{C75E373F-36CC-BB03-288F-47767C27BC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27F1E9-2A5D-2D45-F14D-9FF3A7B9CEC0}"/>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spTree>
    <p:extLst>
      <p:ext uri="{BB962C8B-B14F-4D97-AF65-F5344CB8AC3E}">
        <p14:creationId xmlns:p14="http://schemas.microsoft.com/office/powerpoint/2010/main" val="96560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3FEFB5D-0C25-2C61-7855-B38F346EC54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546972"/>
            <a:ext cx="3073400" cy="6311027"/>
          </a:xfrm>
          <a:prstGeom prst="rect">
            <a:avLst/>
          </a:prstGeom>
        </p:spPr>
      </p:pic>
      <p:sp>
        <p:nvSpPr>
          <p:cNvPr id="2" name="标题 1">
            <a:extLst>
              <a:ext uri="{FF2B5EF4-FFF2-40B4-BE49-F238E27FC236}">
                <a16:creationId xmlns:a16="http://schemas.microsoft.com/office/drawing/2014/main" id="{7593049E-C5ED-5FF7-574A-660636CE43E8}"/>
              </a:ext>
            </a:extLst>
          </p:cNvPr>
          <p:cNvSpPr>
            <a:spLocks noGrp="1"/>
          </p:cNvSpPr>
          <p:nvPr>
            <p:ph type="title"/>
          </p:nvPr>
        </p:nvSpPr>
        <p:spPr>
          <a:xfrm>
            <a:off x="4222750" y="1473200"/>
            <a:ext cx="7131050" cy="1844675"/>
          </a:xfrm>
        </p:spPr>
        <p:txBody>
          <a:bodyPr anchor="b"/>
          <a:lstStyle>
            <a:lvl1pPr>
              <a:defRPr sz="60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14C66A25-AC5A-3105-EEC2-3DC3675FDC0F}"/>
              </a:ext>
            </a:extLst>
          </p:cNvPr>
          <p:cNvSpPr>
            <a:spLocks noGrp="1"/>
          </p:cNvSpPr>
          <p:nvPr>
            <p:ph type="body" idx="1"/>
          </p:nvPr>
        </p:nvSpPr>
        <p:spPr>
          <a:xfrm>
            <a:off x="5837766" y="3988329"/>
            <a:ext cx="390101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10341C1-A652-673E-6FD9-11D5ECEB7C92}"/>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5" name="页脚占位符 4">
            <a:extLst>
              <a:ext uri="{FF2B5EF4-FFF2-40B4-BE49-F238E27FC236}">
                <a16:creationId xmlns:a16="http://schemas.microsoft.com/office/drawing/2014/main" id="{A36126F8-0EF9-133C-1E13-306BB3112F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2F9EA3-5115-26BD-6A54-C5D1B7ECA042}"/>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spTree>
    <p:extLst>
      <p:ext uri="{BB962C8B-B14F-4D97-AF65-F5344CB8AC3E}">
        <p14:creationId xmlns:p14="http://schemas.microsoft.com/office/powerpoint/2010/main" val="3848142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1D0EF-D2FB-1C1E-EF9C-D4CD277A42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8B115D-FAD1-0D91-CAC7-2ABEE4D45E3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8F3716-08E1-ED45-3674-5F89694F7AE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54C1EC6-7C3D-1368-C131-D38CA7207414}"/>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6" name="页脚占位符 5">
            <a:extLst>
              <a:ext uri="{FF2B5EF4-FFF2-40B4-BE49-F238E27FC236}">
                <a16:creationId xmlns:a16="http://schemas.microsoft.com/office/drawing/2014/main" id="{F2FA45FF-4981-BE56-E00B-D0D3B65494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F1215D-401E-7956-7DE2-D0035602BF1B}"/>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spTree>
    <p:extLst>
      <p:ext uri="{BB962C8B-B14F-4D97-AF65-F5344CB8AC3E}">
        <p14:creationId xmlns:p14="http://schemas.microsoft.com/office/powerpoint/2010/main" val="482012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46034-CD54-B2ED-CCCB-8E0F6146BFC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548600-DF81-AFFA-A54C-263BCB9A7F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978E1DE-65EB-0FBC-F989-F2040C34861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6D021CE-1C80-36A8-7A28-4CEB8B64C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294BCD-2E06-9DE3-E23C-53D1199DA13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B4D70E-17FC-3646-4539-AD8C4DC97F19}"/>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8" name="页脚占位符 7">
            <a:extLst>
              <a:ext uri="{FF2B5EF4-FFF2-40B4-BE49-F238E27FC236}">
                <a16:creationId xmlns:a16="http://schemas.microsoft.com/office/drawing/2014/main" id="{D648976A-F99E-5EB7-F0B9-139C2FEF2B4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B056B93-B942-9B2B-D0EA-69E2CA736318}"/>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pic>
        <p:nvPicPr>
          <p:cNvPr id="10" name="图片 9">
            <a:extLst>
              <a:ext uri="{FF2B5EF4-FFF2-40B4-BE49-F238E27FC236}">
                <a16:creationId xmlns:a16="http://schemas.microsoft.com/office/drawing/2014/main" id="{F615BE1D-C0E1-0E81-9EB4-C011FF3A8AD7}"/>
              </a:ext>
            </a:extLst>
          </p:cNvPr>
          <p:cNvPicPr>
            <a:picLocks noChangeAspect="1"/>
          </p:cNvPicPr>
          <p:nvPr userDrawn="1"/>
        </p:nvPicPr>
        <p:blipFill>
          <a:blip r:embed="rId2"/>
          <a:stretch>
            <a:fillRect/>
          </a:stretch>
        </p:blipFill>
        <p:spPr>
          <a:xfrm>
            <a:off x="5370513" y="3185139"/>
            <a:ext cx="1450974" cy="487722"/>
          </a:xfrm>
          <a:prstGeom prst="rect">
            <a:avLst/>
          </a:prstGeom>
        </p:spPr>
      </p:pic>
    </p:spTree>
    <p:extLst>
      <p:ext uri="{BB962C8B-B14F-4D97-AF65-F5344CB8AC3E}">
        <p14:creationId xmlns:p14="http://schemas.microsoft.com/office/powerpoint/2010/main" val="1730948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416DB-1920-89A4-3A4A-0EF20F22951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234D9F-0FEB-5068-E269-FD1FAD76629B}"/>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4" name="页脚占位符 3">
            <a:extLst>
              <a:ext uri="{FF2B5EF4-FFF2-40B4-BE49-F238E27FC236}">
                <a16:creationId xmlns:a16="http://schemas.microsoft.com/office/drawing/2014/main" id="{3EB36F8C-0C3F-D769-9E5B-5CFEAA917C3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301994D-9460-853C-EB3D-E26C55F2224B}"/>
              </a:ext>
            </a:extLst>
          </p:cNvPr>
          <p:cNvSpPr>
            <a:spLocks noGrp="1"/>
          </p:cNvSpPr>
          <p:nvPr>
            <p:ph type="sldNum" sz="quarter" idx="12"/>
          </p:nvPr>
        </p:nvSpPr>
        <p:spPr/>
        <p:txBody>
          <a:bodyPr/>
          <a:lstStyle/>
          <a:p>
            <a:fld id="{C5DB0A6D-3CC7-4E7A-8EB3-84F518CA5865}" type="slidenum">
              <a:rPr lang="zh-CN" altLang="en-US" smtClean="0"/>
              <a:t>‹#›</a:t>
            </a:fld>
            <a:endParaRPr lang="zh-CN" altLang="en-US" dirty="0"/>
          </a:p>
        </p:txBody>
      </p:sp>
    </p:spTree>
    <p:extLst>
      <p:ext uri="{BB962C8B-B14F-4D97-AF65-F5344CB8AC3E}">
        <p14:creationId xmlns:p14="http://schemas.microsoft.com/office/powerpoint/2010/main" val="237892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68F22D7-8F97-E34B-97B9-E4F29B2E6B2A}"/>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3" name="页脚占位符 2">
            <a:extLst>
              <a:ext uri="{FF2B5EF4-FFF2-40B4-BE49-F238E27FC236}">
                <a16:creationId xmlns:a16="http://schemas.microsoft.com/office/drawing/2014/main" id="{402E2A9C-3D18-1CF9-62C2-624F923C1A2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6891281-08DE-5E8B-B333-FD1131932105}"/>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spTree>
    <p:extLst>
      <p:ext uri="{BB962C8B-B14F-4D97-AF65-F5344CB8AC3E}">
        <p14:creationId xmlns:p14="http://schemas.microsoft.com/office/powerpoint/2010/main" val="135808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3A5BB-0707-3307-A299-93F3B272712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FAD052D-6548-15DD-CA78-3AAA6FC027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E747F84-2C94-906A-C6C7-53D8127F4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E7183A-4234-62FE-3F70-FC606E133C85}"/>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6" name="页脚占位符 5">
            <a:extLst>
              <a:ext uri="{FF2B5EF4-FFF2-40B4-BE49-F238E27FC236}">
                <a16:creationId xmlns:a16="http://schemas.microsoft.com/office/drawing/2014/main" id="{2BE53250-F4AD-B47E-424B-FB58BD4A8C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034A61-16F3-344A-1B5F-773DB3B39515}"/>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spTree>
    <p:extLst>
      <p:ext uri="{BB962C8B-B14F-4D97-AF65-F5344CB8AC3E}">
        <p14:creationId xmlns:p14="http://schemas.microsoft.com/office/powerpoint/2010/main" val="3763697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38142-B8F1-C471-B644-71B6CEC9DC9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CAC15AF-489B-487B-9339-4217C78304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E40520D-E07B-B04F-08CA-39281BEF8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6BAD06D-E5D9-F49D-19FA-A97CE528E302}"/>
              </a:ext>
            </a:extLst>
          </p:cNvPr>
          <p:cNvSpPr>
            <a:spLocks noGrp="1"/>
          </p:cNvSpPr>
          <p:nvPr>
            <p:ph type="dt" sz="half" idx="10"/>
          </p:nvPr>
        </p:nvSpPr>
        <p:spPr/>
        <p:txBody>
          <a:bodyPr/>
          <a:lstStyle/>
          <a:p>
            <a:fld id="{FA752793-2656-41C6-B62D-7387809B831F}" type="datetimeFigureOut">
              <a:rPr lang="zh-CN" altLang="en-US" smtClean="0"/>
              <a:t>2025/12/18</a:t>
            </a:fld>
            <a:endParaRPr lang="zh-CN" altLang="en-US"/>
          </a:p>
        </p:txBody>
      </p:sp>
      <p:sp>
        <p:nvSpPr>
          <p:cNvPr id="6" name="页脚占位符 5">
            <a:extLst>
              <a:ext uri="{FF2B5EF4-FFF2-40B4-BE49-F238E27FC236}">
                <a16:creationId xmlns:a16="http://schemas.microsoft.com/office/drawing/2014/main" id="{1F85E542-312D-0245-7EA0-63982D43EB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4F026C-2F04-5EC1-98FF-A66B5D8E1C64}"/>
              </a:ext>
            </a:extLst>
          </p:cNvPr>
          <p:cNvSpPr>
            <a:spLocks noGrp="1"/>
          </p:cNvSpPr>
          <p:nvPr>
            <p:ph type="sldNum" sz="quarter" idx="12"/>
          </p:nvPr>
        </p:nvSpPr>
        <p:spPr/>
        <p:txBody>
          <a:bodyPr/>
          <a:lstStyle/>
          <a:p>
            <a:fld id="{C5DB0A6D-3CC7-4E7A-8EB3-84F518CA5865}" type="slidenum">
              <a:rPr lang="zh-CN" altLang="en-US" smtClean="0"/>
              <a:t>‹#›</a:t>
            </a:fld>
            <a:endParaRPr lang="zh-CN" altLang="en-US"/>
          </a:p>
        </p:txBody>
      </p:sp>
    </p:spTree>
    <p:extLst>
      <p:ext uri="{BB962C8B-B14F-4D97-AF65-F5344CB8AC3E}">
        <p14:creationId xmlns:p14="http://schemas.microsoft.com/office/powerpoint/2010/main" val="3096221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48F355C-ACD9-FE56-FC6B-9CA7EB56E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4672735-1ABC-CB73-ED88-E02DFF60D0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D43AB26-9C68-4464-80B4-03C0D097F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52793-2656-41C6-B62D-7387809B831F}" type="datetimeFigureOut">
              <a:rPr lang="zh-CN" altLang="en-US" smtClean="0"/>
              <a:t>2025/12/18</a:t>
            </a:fld>
            <a:endParaRPr lang="zh-CN" altLang="en-US"/>
          </a:p>
        </p:txBody>
      </p:sp>
      <p:sp>
        <p:nvSpPr>
          <p:cNvPr id="5" name="页脚占位符 4">
            <a:extLst>
              <a:ext uri="{FF2B5EF4-FFF2-40B4-BE49-F238E27FC236}">
                <a16:creationId xmlns:a16="http://schemas.microsoft.com/office/drawing/2014/main" id="{9FE9C847-8EBA-93EA-8B88-6D2185A5E0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4B3B46-EB78-23D1-38EA-BA56C865EB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B0A6D-3CC7-4E7A-8EB3-84F518CA5865}" type="slidenum">
              <a:rPr lang="zh-CN" altLang="en-US" smtClean="0"/>
              <a:t>‹#›</a:t>
            </a:fld>
            <a:endParaRPr lang="zh-CN" altLang="en-US"/>
          </a:p>
        </p:txBody>
      </p:sp>
      <p:pic>
        <p:nvPicPr>
          <p:cNvPr id="10" name="图片 9">
            <a:extLst>
              <a:ext uri="{FF2B5EF4-FFF2-40B4-BE49-F238E27FC236}">
                <a16:creationId xmlns:a16="http://schemas.microsoft.com/office/drawing/2014/main" id="{8C174B94-0BE7-72AC-4947-ABBF7E0B6D36}"/>
              </a:ext>
            </a:extLst>
          </p:cNvPr>
          <p:cNvPicPr>
            <a:picLocks noChangeAspect="1"/>
          </p:cNvPicPr>
          <p:nvPr userDrawn="1"/>
        </p:nvPicPr>
        <p:blipFill>
          <a:blip r:embed="rId13"/>
          <a:srcRect l="11316" t="9490" r="7447" b="69026"/>
          <a:stretch>
            <a:fillRect/>
          </a:stretch>
        </p:blipFill>
        <p:spPr>
          <a:xfrm>
            <a:off x="10778067" y="6356350"/>
            <a:ext cx="1303867" cy="445196"/>
          </a:xfrm>
          <a:prstGeom prst="rect">
            <a:avLst/>
          </a:prstGeom>
        </p:spPr>
      </p:pic>
    </p:spTree>
    <p:extLst>
      <p:ext uri="{BB962C8B-B14F-4D97-AF65-F5344CB8AC3E}">
        <p14:creationId xmlns:p14="http://schemas.microsoft.com/office/powerpoint/2010/main" val="701869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jpg"/></Relationships>
</file>

<file path=ppt/slides/_rels/slide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3.png"/><Relationship Id="rId18" Type="http://schemas.openxmlformats.org/officeDocument/2006/relationships/customXml" Target="../ink/ink16.xml"/><Relationship Id="rId3" Type="http://schemas.openxmlformats.org/officeDocument/2006/relationships/image" Target="../media/image18.png"/><Relationship Id="rId21" Type="http://schemas.openxmlformats.org/officeDocument/2006/relationships/image" Target="../media/image26.png"/><Relationship Id="rId7" Type="http://schemas.openxmlformats.org/officeDocument/2006/relationships/image" Target="../media/image20.png"/><Relationship Id="rId12" Type="http://schemas.openxmlformats.org/officeDocument/2006/relationships/customXml" Target="../ink/ink12.xml"/><Relationship Id="rId17" Type="http://schemas.openxmlformats.org/officeDocument/2006/relationships/customXml" Target="../ink/ink15.xml"/><Relationship Id="rId2" Type="http://schemas.openxmlformats.org/officeDocument/2006/relationships/image" Target="../media/image17.png"/><Relationship Id="rId16" Type="http://schemas.openxmlformats.org/officeDocument/2006/relationships/customXml" Target="../ink/ink14.xml"/><Relationship Id="rId20" Type="http://schemas.openxmlformats.org/officeDocument/2006/relationships/customXml" Target="../ink/ink17.xml"/><Relationship Id="rId1" Type="http://schemas.openxmlformats.org/officeDocument/2006/relationships/slideLayout" Target="../slideLayouts/slideLayout6.xml"/><Relationship Id="rId6" Type="http://schemas.openxmlformats.org/officeDocument/2006/relationships/customXml" Target="../ink/ink9.xm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customXml" Target="../ink/ink11.xml"/><Relationship Id="rId19" Type="http://schemas.openxmlformats.org/officeDocument/2006/relationships/image" Target="../media/image25.png"/><Relationship Id="rId4" Type="http://schemas.openxmlformats.org/officeDocument/2006/relationships/customXml" Target="../ink/ink8.xml"/><Relationship Id="rId9" Type="http://schemas.openxmlformats.org/officeDocument/2006/relationships/image" Target="../media/image21.png"/><Relationship Id="rId14" Type="http://schemas.openxmlformats.org/officeDocument/2006/relationships/customXml" Target="../ink/ink1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FCF5C-77CD-A567-2292-E907F50B651D}"/>
              </a:ext>
            </a:extLst>
          </p:cNvPr>
          <p:cNvSpPr>
            <a:spLocks noGrp="1"/>
          </p:cNvSpPr>
          <p:nvPr>
            <p:ph type="ctrTitle"/>
          </p:nvPr>
        </p:nvSpPr>
        <p:spPr>
          <a:xfrm>
            <a:off x="562207" y="1688181"/>
            <a:ext cx="7243648" cy="1934105"/>
          </a:xfrm>
        </p:spPr>
        <p:txBody>
          <a:bodyPr>
            <a:normAutofit/>
          </a:bodyPr>
          <a:lstStyle/>
          <a:p>
            <a:pPr>
              <a:lnSpc>
                <a:spcPct val="130000"/>
              </a:lnSpc>
            </a:pPr>
            <a:r>
              <a:rPr lang="zh-CN" altLang="en-US" sz="4200" b="1" dirty="0"/>
              <a:t>基于</a:t>
            </a:r>
            <a:r>
              <a:rPr lang="en-US" altLang="zh-CN" sz="4200" b="1" dirty="0"/>
              <a:t>《</a:t>
            </a:r>
            <a:r>
              <a:rPr lang="zh-CN" altLang="en-US" sz="4200" b="1" dirty="0"/>
              <a:t>红与黑</a:t>
            </a:r>
            <a:r>
              <a:rPr lang="en-US" altLang="zh-CN" sz="4200" b="1" dirty="0"/>
              <a:t>》</a:t>
            </a:r>
            <a:r>
              <a:rPr lang="zh-CN" altLang="en-US" sz="4200" b="1" dirty="0"/>
              <a:t>与</a:t>
            </a:r>
            <a:r>
              <a:rPr lang="en-US" altLang="zh-CN" sz="4200" b="1" dirty="0"/>
              <a:t>《</a:t>
            </a:r>
            <a:r>
              <a:rPr lang="zh-CN" altLang="en-US" sz="4200" b="1" dirty="0"/>
              <a:t>摇滚红与黑</a:t>
            </a:r>
            <a:r>
              <a:rPr lang="en-US" altLang="zh-CN" sz="4200" b="1" dirty="0"/>
              <a:t>》</a:t>
            </a:r>
            <a:r>
              <a:rPr lang="zh-CN" altLang="en-US" sz="4200" b="1" dirty="0"/>
              <a:t>的跨传播媒介特点分析</a:t>
            </a:r>
          </a:p>
        </p:txBody>
      </p:sp>
      <p:sp>
        <p:nvSpPr>
          <p:cNvPr id="3" name="副标题 2">
            <a:extLst>
              <a:ext uri="{FF2B5EF4-FFF2-40B4-BE49-F238E27FC236}">
                <a16:creationId xmlns:a16="http://schemas.microsoft.com/office/drawing/2014/main" id="{D2450F84-73F6-898A-D349-195E3ADE44FD}"/>
              </a:ext>
            </a:extLst>
          </p:cNvPr>
          <p:cNvSpPr>
            <a:spLocks noGrp="1"/>
          </p:cNvSpPr>
          <p:nvPr>
            <p:ph type="subTitle" idx="1"/>
          </p:nvPr>
        </p:nvSpPr>
        <p:spPr>
          <a:xfrm>
            <a:off x="562206" y="5159298"/>
            <a:ext cx="5529663" cy="1102085"/>
          </a:xfrm>
        </p:spPr>
        <p:txBody>
          <a:bodyPr>
            <a:normAutofit/>
          </a:bodyPr>
          <a:lstStyle/>
          <a:p>
            <a:pPr algn="l">
              <a:lnSpc>
                <a:spcPct val="150000"/>
              </a:lnSpc>
              <a:buNone/>
            </a:pPr>
            <a:r>
              <a:rPr lang="zh-CN" altLang="zh-CN" sz="2000" b="1" dirty="0">
                <a:solidFill>
                  <a:schemeClr val="tx1">
                    <a:lumMod val="50000"/>
                    <a:lumOff val="50000"/>
                  </a:schemeClr>
                </a:solidFill>
                <a:effectLst/>
                <a:cs typeface="楷体" panose="02010609060101010101" pitchFamily="49" charset="-122"/>
              </a:rPr>
              <a:t>汇报人：李阿敏</a:t>
            </a:r>
            <a:r>
              <a:rPr lang="en-US" altLang="zh-CN" sz="2000" b="1" dirty="0">
                <a:solidFill>
                  <a:schemeClr val="tx1">
                    <a:lumMod val="50000"/>
                    <a:lumOff val="50000"/>
                  </a:schemeClr>
                </a:solidFill>
                <a:effectLst/>
                <a:cs typeface="楷体" panose="02010609060101010101" pitchFamily="49" charset="-122"/>
              </a:rPr>
              <a:t>                  </a:t>
            </a:r>
            <a:endParaRPr lang="zh-CN" altLang="zh-CN" sz="2000" b="1" dirty="0">
              <a:solidFill>
                <a:schemeClr val="tx1">
                  <a:lumMod val="50000"/>
                  <a:lumOff val="50000"/>
                </a:schemeClr>
              </a:solidFill>
              <a:effectLst/>
              <a:cs typeface="楷体" panose="02010609060101010101" pitchFamily="49" charset="-122"/>
            </a:endParaRPr>
          </a:p>
          <a:p>
            <a:pPr algn="l">
              <a:lnSpc>
                <a:spcPct val="150000"/>
              </a:lnSpc>
              <a:buNone/>
            </a:pPr>
            <a:r>
              <a:rPr lang="zh-CN" altLang="zh-CN" sz="1800" b="1" dirty="0">
                <a:solidFill>
                  <a:schemeClr val="tx1">
                    <a:lumMod val="50000"/>
                    <a:lumOff val="50000"/>
                  </a:schemeClr>
                </a:solidFill>
                <a:effectLst/>
                <a:cs typeface="楷体" panose="02010609060101010101" pitchFamily="49" charset="-122"/>
              </a:rPr>
              <a:t>小组成员：黄家欣、李阿敏、孙晓雪</a:t>
            </a:r>
          </a:p>
          <a:p>
            <a:endParaRPr lang="zh-CN" altLang="en-US" b="1" dirty="0"/>
          </a:p>
        </p:txBody>
      </p:sp>
      <p:sp>
        <p:nvSpPr>
          <p:cNvPr id="6" name="文本框 5">
            <a:extLst>
              <a:ext uri="{FF2B5EF4-FFF2-40B4-BE49-F238E27FC236}">
                <a16:creationId xmlns:a16="http://schemas.microsoft.com/office/drawing/2014/main" id="{3C1D3B44-613F-67C6-3A79-D214CE92C52A}"/>
              </a:ext>
            </a:extLst>
          </p:cNvPr>
          <p:cNvSpPr txBox="1"/>
          <p:nvPr/>
        </p:nvSpPr>
        <p:spPr>
          <a:xfrm>
            <a:off x="6224240" y="5285677"/>
            <a:ext cx="6263268" cy="874407"/>
          </a:xfrm>
          <a:prstGeom prst="rect">
            <a:avLst/>
          </a:prstGeom>
          <a:noFill/>
        </p:spPr>
        <p:txBody>
          <a:bodyPr wrap="square">
            <a:spAutoFit/>
          </a:bodyPr>
          <a:lstStyle/>
          <a:p>
            <a:pPr indent="6425565" algn="l">
              <a:lnSpc>
                <a:spcPct val="150000"/>
              </a:lnSpc>
              <a:buNone/>
            </a:pPr>
            <a:r>
              <a:rPr lang="zh-CN" altLang="zh-CN" sz="1800" b="1"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rPr>
              <a:t>汇</a:t>
            </a:r>
            <a:r>
              <a:rPr lang="zh-CN" altLang="en-US" sz="1800" b="1"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rPr>
              <a:t>汇</a:t>
            </a:r>
            <a:r>
              <a:rPr lang="zh-CN" altLang="zh-CN" sz="1800" b="1"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rPr>
              <a:t>报日期：</a:t>
            </a:r>
            <a:r>
              <a:rPr lang="en-US" altLang="zh-CN" sz="1800" b="1"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rPr>
              <a:t>2025</a:t>
            </a:r>
            <a:r>
              <a:rPr lang="zh-CN" altLang="zh-CN" sz="1800" b="1"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rPr>
              <a:t>年</a:t>
            </a:r>
            <a:r>
              <a:rPr lang="en-US" altLang="zh-CN" sz="1800" b="1"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rPr>
              <a:t>12</a:t>
            </a:r>
            <a:r>
              <a:rPr lang="zh-CN" altLang="zh-CN" sz="1800" b="1"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rPr>
              <a:t>月</a:t>
            </a:r>
            <a:r>
              <a:rPr lang="en-US" altLang="zh-CN" sz="1800" b="1"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rPr>
              <a:t>19</a:t>
            </a:r>
            <a:r>
              <a:rPr lang="zh-CN" altLang="zh-CN" sz="1800" b="1"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rPr>
              <a:t>日</a:t>
            </a:r>
            <a:endParaRPr lang="zh-CN" altLang="zh-CN" sz="1800" dirty="0">
              <a:solidFill>
                <a:schemeClr val="tx1">
                  <a:lumMod val="50000"/>
                  <a:lumOff val="50000"/>
                </a:schemeClr>
              </a:solidFill>
              <a:effectLst/>
              <a:latin typeface="微软雅黑" panose="020B0503020204020204" pitchFamily="34" charset="-122"/>
              <a:ea typeface="微软雅黑" panose="020B0503020204020204" pitchFamily="34" charset="-122"/>
              <a:cs typeface="楷体" panose="02010609060101010101" pitchFamily="49" charset="-122"/>
            </a:endParaRPr>
          </a:p>
        </p:txBody>
      </p:sp>
    </p:spTree>
    <p:extLst>
      <p:ext uri="{BB962C8B-B14F-4D97-AF65-F5344CB8AC3E}">
        <p14:creationId xmlns:p14="http://schemas.microsoft.com/office/powerpoint/2010/main" val="2092552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7FC03-C2D4-E936-F12F-47FF13AAD6AA}"/>
            </a:ext>
          </a:extLst>
        </p:cNvPr>
        <p:cNvGrpSpPr/>
        <p:nvPr/>
      </p:nvGrpSpPr>
      <p:grpSpPr>
        <a:xfrm>
          <a:off x="0" y="0"/>
          <a:ext cx="0" cy="0"/>
          <a:chOff x="0" y="0"/>
          <a:chExt cx="0" cy="0"/>
        </a:xfrm>
      </p:grpSpPr>
      <p:sp>
        <p:nvSpPr>
          <p:cNvPr id="9" name="流程图: 接点 8">
            <a:extLst>
              <a:ext uri="{FF2B5EF4-FFF2-40B4-BE49-F238E27FC236}">
                <a16:creationId xmlns:a16="http://schemas.microsoft.com/office/drawing/2014/main" id="{646805E2-5793-9465-AF73-39E36EF27EA2}"/>
              </a:ext>
            </a:extLst>
          </p:cNvPr>
          <p:cNvSpPr/>
          <p:nvPr/>
        </p:nvSpPr>
        <p:spPr>
          <a:xfrm>
            <a:off x="6937633" y="1821710"/>
            <a:ext cx="978198" cy="978198"/>
          </a:xfrm>
          <a:prstGeom prst="flowChartConnector">
            <a:avLst/>
          </a:prstGeom>
          <a:solidFill>
            <a:srgbClr val="FF00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ABBCAC7-8999-A0E7-3A0A-9284D24096DD}"/>
              </a:ext>
            </a:extLst>
          </p:cNvPr>
          <p:cNvSpPr>
            <a:spLocks noGrp="1"/>
          </p:cNvSpPr>
          <p:nvPr>
            <p:ph type="title"/>
          </p:nvPr>
        </p:nvSpPr>
        <p:spPr>
          <a:xfrm>
            <a:off x="6937633" y="1874615"/>
            <a:ext cx="987203" cy="872387"/>
          </a:xfrm>
        </p:spPr>
        <p:txBody>
          <a:bodyPr>
            <a:normAutofit/>
          </a:bodyPr>
          <a:lstStyle/>
          <a:p>
            <a:r>
              <a:rPr lang="en-US" altLang="zh-CN" sz="4800" b="1" dirty="0">
                <a:solidFill>
                  <a:schemeClr val="bg1"/>
                </a:solidFill>
              </a:rPr>
              <a:t>03</a:t>
            </a:r>
            <a:endParaRPr lang="zh-CN" altLang="en-US" sz="4800" b="1" dirty="0">
              <a:solidFill>
                <a:schemeClr val="bg1"/>
              </a:solidFill>
            </a:endParaRPr>
          </a:p>
        </p:txBody>
      </p:sp>
      <p:sp>
        <p:nvSpPr>
          <p:cNvPr id="6" name="文本框 5">
            <a:extLst>
              <a:ext uri="{FF2B5EF4-FFF2-40B4-BE49-F238E27FC236}">
                <a16:creationId xmlns:a16="http://schemas.microsoft.com/office/drawing/2014/main" id="{E767C9A7-2969-8EF9-4E32-1D9F1B481F74}"/>
              </a:ext>
            </a:extLst>
          </p:cNvPr>
          <p:cNvSpPr txBox="1"/>
          <p:nvPr/>
        </p:nvSpPr>
        <p:spPr>
          <a:xfrm>
            <a:off x="6295128" y="3075057"/>
            <a:ext cx="4850293"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人物体系</a:t>
            </a:r>
            <a:endParaRPr lang="zh-CN" altLang="zh-CN" sz="4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913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14A905-1871-F766-00DA-51FC15C07673}"/>
              </a:ext>
            </a:extLst>
          </p:cNvPr>
          <p:cNvPicPr>
            <a:picLocks noChangeAspect="1"/>
          </p:cNvPicPr>
          <p:nvPr/>
        </p:nvPicPr>
        <p:blipFill>
          <a:blip r:embed="rId2">
            <a:extLst>
              <a:ext uri="{28A0092B-C50C-407E-A947-70E740481C1C}">
                <a14:useLocalDpi xmlns:a14="http://schemas.microsoft.com/office/drawing/2010/main" val="0"/>
              </a:ext>
            </a:extLst>
          </a:blip>
          <a:srcRect l="951"/>
          <a:stretch>
            <a:fillRect/>
          </a:stretch>
        </p:blipFill>
        <p:spPr>
          <a:xfrm>
            <a:off x="510363" y="1469947"/>
            <a:ext cx="7376581" cy="2338015"/>
          </a:xfrm>
          <a:prstGeom prst="rect">
            <a:avLst/>
          </a:prstGeom>
        </p:spPr>
      </p:pic>
      <p:pic>
        <p:nvPicPr>
          <p:cNvPr id="6" name="图片 5">
            <a:extLst>
              <a:ext uri="{FF2B5EF4-FFF2-40B4-BE49-F238E27FC236}">
                <a16:creationId xmlns:a16="http://schemas.microsoft.com/office/drawing/2014/main" id="{BCF463A6-7841-BE8D-A5E5-5DB0E14D6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63" y="3993149"/>
            <a:ext cx="6301793" cy="2441011"/>
          </a:xfrm>
          <a:prstGeom prst="rect">
            <a:avLst/>
          </a:prstGeom>
        </p:spPr>
      </p:pic>
      <p:sp>
        <p:nvSpPr>
          <p:cNvPr id="7" name="文本框 6">
            <a:extLst>
              <a:ext uri="{FF2B5EF4-FFF2-40B4-BE49-F238E27FC236}">
                <a16:creationId xmlns:a16="http://schemas.microsoft.com/office/drawing/2014/main" id="{3192EA3E-4863-22A8-9E9B-B3691BAB6942}"/>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人物体系</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对比</a:t>
            </a:r>
            <a:endParaRPr lang="zh-CN" altLang="en-US" sz="2800" dirty="0">
              <a:solidFill>
                <a:srgbClr val="FF0011"/>
              </a:solidFill>
            </a:endParaRPr>
          </a:p>
        </p:txBody>
      </p:sp>
      <p:sp>
        <p:nvSpPr>
          <p:cNvPr id="8" name="文本框 7">
            <a:extLst>
              <a:ext uri="{FF2B5EF4-FFF2-40B4-BE49-F238E27FC236}">
                <a16:creationId xmlns:a16="http://schemas.microsoft.com/office/drawing/2014/main" id="{A68565A7-54CB-4886-4960-1D634FCA52C3}"/>
              </a:ext>
            </a:extLst>
          </p:cNvPr>
          <p:cNvSpPr txBox="1"/>
          <p:nvPr/>
        </p:nvSpPr>
        <p:spPr>
          <a:xfrm>
            <a:off x="5458046" y="1281564"/>
            <a:ext cx="581246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小说通过识别句子级人物名同时出现计算角色互动次数</a:t>
            </a:r>
          </a:p>
        </p:txBody>
      </p:sp>
      <p:sp>
        <p:nvSpPr>
          <p:cNvPr id="9" name="文本框 8">
            <a:extLst>
              <a:ext uri="{FF2B5EF4-FFF2-40B4-BE49-F238E27FC236}">
                <a16:creationId xmlns:a16="http://schemas.microsoft.com/office/drawing/2014/main" id="{A5239B54-5FA4-2659-2C27-ED1DF748A94A}"/>
              </a:ext>
            </a:extLst>
          </p:cNvPr>
          <p:cNvSpPr txBox="1"/>
          <p:nvPr/>
        </p:nvSpPr>
        <p:spPr>
          <a:xfrm>
            <a:off x="5146157" y="3884428"/>
            <a:ext cx="630179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剧本则一个对话轮次即前后识别到不同说话人记为一次互动</a:t>
            </a:r>
            <a:endParaRPr lang="zh-CN" altLang="en-US" dirty="0"/>
          </a:p>
        </p:txBody>
      </p:sp>
      <p:pic>
        <p:nvPicPr>
          <p:cNvPr id="12" name="图片 11">
            <a:extLst>
              <a:ext uri="{FF2B5EF4-FFF2-40B4-BE49-F238E27FC236}">
                <a16:creationId xmlns:a16="http://schemas.microsoft.com/office/drawing/2014/main" id="{BBA512BB-5855-6009-AFE3-1FCA5704C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5198" y="4568383"/>
            <a:ext cx="2826910" cy="1918909"/>
          </a:xfrm>
          <a:prstGeom prst="rect">
            <a:avLst/>
          </a:prstGeom>
        </p:spPr>
      </p:pic>
      <p:pic>
        <p:nvPicPr>
          <p:cNvPr id="14" name="图片 13">
            <a:extLst>
              <a:ext uri="{FF2B5EF4-FFF2-40B4-BE49-F238E27FC236}">
                <a16:creationId xmlns:a16="http://schemas.microsoft.com/office/drawing/2014/main" id="{2AE7F73D-0334-BD11-0738-F4116766FA29}"/>
              </a:ext>
            </a:extLst>
          </p:cNvPr>
          <p:cNvPicPr>
            <a:picLocks noChangeAspect="1"/>
          </p:cNvPicPr>
          <p:nvPr/>
        </p:nvPicPr>
        <p:blipFill>
          <a:blip r:embed="rId5">
            <a:extLst>
              <a:ext uri="{28A0092B-C50C-407E-A947-70E740481C1C}">
                <a14:useLocalDpi xmlns:a14="http://schemas.microsoft.com/office/drawing/2010/main" val="0"/>
              </a:ext>
            </a:extLst>
          </a:blip>
          <a:srcRect r="15754"/>
          <a:stretch>
            <a:fillRect/>
          </a:stretch>
        </p:blipFill>
        <p:spPr>
          <a:xfrm>
            <a:off x="2685635" y="1859451"/>
            <a:ext cx="2318755" cy="2301678"/>
          </a:xfrm>
          <a:prstGeom prst="rect">
            <a:avLst/>
          </a:prstGeom>
        </p:spPr>
      </p:pic>
      <p:pic>
        <p:nvPicPr>
          <p:cNvPr id="3" name="图片 2">
            <a:extLst>
              <a:ext uri="{FF2B5EF4-FFF2-40B4-BE49-F238E27FC236}">
                <a16:creationId xmlns:a16="http://schemas.microsoft.com/office/drawing/2014/main" id="{BA3CAB07-ED4A-6E85-B8BA-B870A0B0C1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963582"/>
            <a:ext cx="3938220" cy="1866485"/>
          </a:xfrm>
          <a:prstGeom prst="rect">
            <a:avLst/>
          </a:prstGeom>
        </p:spPr>
      </p:pic>
      <p:pic>
        <p:nvPicPr>
          <p:cNvPr id="10" name="图片 9">
            <a:extLst>
              <a:ext uri="{FF2B5EF4-FFF2-40B4-BE49-F238E27FC236}">
                <a16:creationId xmlns:a16="http://schemas.microsoft.com/office/drawing/2014/main" id="{C5559B45-27C2-597D-57DE-F43B8CE9E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3124" y="4549948"/>
            <a:ext cx="5163972" cy="1910778"/>
          </a:xfrm>
          <a:prstGeom prst="rect">
            <a:avLst/>
          </a:prstGeom>
        </p:spPr>
      </p:pic>
    </p:spTree>
    <p:extLst>
      <p:ext uri="{BB962C8B-B14F-4D97-AF65-F5344CB8AC3E}">
        <p14:creationId xmlns:p14="http://schemas.microsoft.com/office/powerpoint/2010/main" val="11086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59C97-E544-1271-B354-748B4C86892A}"/>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E4A7A604-05B2-F85F-FC38-FEC568DD055C}"/>
              </a:ext>
            </a:extLst>
          </p:cNvPr>
          <p:cNvSpPr txBox="1"/>
          <p:nvPr/>
        </p:nvSpPr>
        <p:spPr>
          <a:xfrm>
            <a:off x="438652" y="4451499"/>
            <a:ext cx="5217042" cy="1449628"/>
          </a:xfrm>
          <a:prstGeom prst="rect">
            <a:avLst/>
          </a:prstGeom>
          <a:noFill/>
        </p:spPr>
        <p:txBody>
          <a:bodyPr wrap="square" rtlCol="0">
            <a:spAutoFit/>
          </a:bodyPr>
          <a:lstStyle/>
          <a:p>
            <a:pPr>
              <a:lnSpc>
                <a:spcPct val="130000"/>
              </a:lnSpc>
            </a:pPr>
            <a:r>
              <a:rPr lang="zh-CN" altLang="zh-CN" dirty="0">
                <a:latin typeface="微软雅黑" panose="020B0503020204020204" pitchFamily="34" charset="-122"/>
                <a:ea typeface="微软雅黑" panose="020B0503020204020204" pitchFamily="34" charset="-122"/>
              </a:rPr>
              <a:t>小说：人物关系更</a:t>
            </a:r>
            <a:r>
              <a:rPr lang="zh-CN" altLang="en-US" dirty="0">
                <a:latin typeface="微软雅黑" panose="020B0503020204020204" pitchFamily="34" charset="-122"/>
                <a:ea typeface="微软雅黑" panose="020B0503020204020204" pitchFamily="34" charset="-122"/>
              </a:rPr>
              <a:t>丰富</a:t>
            </a:r>
            <a:r>
              <a:rPr lang="zh-CN" altLang="zh-CN" dirty="0">
                <a:latin typeface="微软雅黑" panose="020B0503020204020204" pitchFamily="34" charset="-122"/>
                <a:ea typeface="微软雅黑" panose="020B0503020204020204" pitchFamily="34" charset="-122"/>
              </a:rPr>
              <a:t>，覆盖</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瑞那家庭</a:t>
            </a:r>
            <a:r>
              <a:rPr lang="en-US" altLang="zh-CN" dirty="0">
                <a:latin typeface="微软雅黑" panose="020B0503020204020204" pitchFamily="34" charset="-122"/>
                <a:ea typeface="微软雅黑" panose="020B0503020204020204" pitchFamily="34" charset="-122"/>
              </a:rPr>
              <a:t> - </a:t>
            </a:r>
            <a:r>
              <a:rPr lang="zh-CN" altLang="zh-CN" dirty="0">
                <a:latin typeface="微软雅黑" panose="020B0503020204020204" pitchFamily="34" charset="-122"/>
                <a:ea typeface="微软雅黑" panose="020B0503020204020204" pitchFamily="34" charset="-122"/>
              </a:rPr>
              <a:t>神甫群体</a:t>
            </a:r>
            <a:r>
              <a:rPr lang="en-US" altLang="zh-CN" dirty="0">
                <a:latin typeface="微软雅黑" panose="020B0503020204020204" pitchFamily="34" charset="-122"/>
                <a:ea typeface="微软雅黑" panose="020B0503020204020204" pitchFamily="34" charset="-122"/>
              </a:rPr>
              <a:t> - </a:t>
            </a:r>
            <a:r>
              <a:rPr lang="zh-CN" altLang="zh-CN" dirty="0">
                <a:latin typeface="微软雅黑" panose="020B0503020204020204" pitchFamily="34" charset="-122"/>
                <a:ea typeface="微软雅黑" panose="020B0503020204020204" pitchFamily="34" charset="-122"/>
              </a:rPr>
              <a:t>拉穆尔贵族</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等多圈层</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体现原著的社会全景式叙事。</a:t>
            </a:r>
          </a:p>
          <a:p>
            <a:endParaRPr lang="zh-CN" altLang="en-US" dirty="0"/>
          </a:p>
        </p:txBody>
      </p:sp>
      <p:sp>
        <p:nvSpPr>
          <p:cNvPr id="7" name="文本框 6">
            <a:extLst>
              <a:ext uri="{FF2B5EF4-FFF2-40B4-BE49-F238E27FC236}">
                <a16:creationId xmlns:a16="http://schemas.microsoft.com/office/drawing/2014/main" id="{01FE788D-AA5D-DC00-56D8-958F956A0EBD}"/>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人物体系</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对比</a:t>
            </a:r>
            <a:endParaRPr lang="zh-CN" altLang="en-US" sz="2800" dirty="0">
              <a:solidFill>
                <a:srgbClr val="FF0011"/>
              </a:solidFill>
            </a:endParaRPr>
          </a:p>
        </p:txBody>
      </p:sp>
      <p:pic>
        <p:nvPicPr>
          <p:cNvPr id="2" name="图片 1">
            <a:extLst>
              <a:ext uri="{FF2B5EF4-FFF2-40B4-BE49-F238E27FC236}">
                <a16:creationId xmlns:a16="http://schemas.microsoft.com/office/drawing/2014/main" id="{7FF9567E-59CA-2B62-CEB6-A946C23086D7}"/>
              </a:ext>
            </a:extLst>
          </p:cNvPr>
          <p:cNvPicPr>
            <a:picLocks noChangeAspect="1"/>
          </p:cNvPicPr>
          <p:nvPr/>
        </p:nvPicPr>
        <p:blipFill>
          <a:blip r:embed="rId2" cstate="print">
            <a:extLst>
              <a:ext uri="{28A0092B-C50C-407E-A947-70E740481C1C}">
                <a14:useLocalDpi xmlns:a14="http://schemas.microsoft.com/office/drawing/2010/main" val="0"/>
              </a:ext>
            </a:extLst>
          </a:blip>
          <a:srcRect t="15158" r="6545"/>
          <a:stretch>
            <a:fillRect/>
          </a:stretch>
        </p:blipFill>
        <p:spPr>
          <a:xfrm>
            <a:off x="52335" y="1451888"/>
            <a:ext cx="6173972" cy="3126871"/>
          </a:xfrm>
          <a:prstGeom prst="rect">
            <a:avLst/>
          </a:prstGeom>
        </p:spPr>
      </p:pic>
      <p:pic>
        <p:nvPicPr>
          <p:cNvPr id="3" name="图片 2">
            <a:extLst>
              <a:ext uri="{FF2B5EF4-FFF2-40B4-BE49-F238E27FC236}">
                <a16:creationId xmlns:a16="http://schemas.microsoft.com/office/drawing/2014/main" id="{E1FDAFAC-81B7-0ACE-53B4-C71B107AFC5A}"/>
              </a:ext>
            </a:extLst>
          </p:cNvPr>
          <p:cNvPicPr>
            <a:picLocks noChangeAspect="1"/>
          </p:cNvPicPr>
          <p:nvPr/>
        </p:nvPicPr>
        <p:blipFill>
          <a:blip r:embed="rId3" cstate="print">
            <a:extLst>
              <a:ext uri="{28A0092B-C50C-407E-A947-70E740481C1C}">
                <a14:useLocalDpi xmlns:a14="http://schemas.microsoft.com/office/drawing/2010/main" val="0"/>
              </a:ext>
            </a:extLst>
          </a:blip>
          <a:srcRect l="3108" t="21726"/>
          <a:stretch>
            <a:fillRect/>
          </a:stretch>
        </p:blipFill>
        <p:spPr>
          <a:xfrm>
            <a:off x="6226307" y="1579480"/>
            <a:ext cx="5965693" cy="2744427"/>
          </a:xfrm>
          <a:prstGeom prst="rect">
            <a:avLst/>
          </a:prstGeom>
        </p:spPr>
      </p:pic>
      <p:sp>
        <p:nvSpPr>
          <p:cNvPr id="5" name="文本框 4">
            <a:extLst>
              <a:ext uri="{FF2B5EF4-FFF2-40B4-BE49-F238E27FC236}">
                <a16:creationId xmlns:a16="http://schemas.microsoft.com/office/drawing/2014/main" id="{07055BCD-DE20-FAE5-FC00-7BD2113A8F28}"/>
              </a:ext>
            </a:extLst>
          </p:cNvPr>
          <p:cNvSpPr txBox="1"/>
          <p:nvPr/>
        </p:nvSpPr>
        <p:spPr>
          <a:xfrm>
            <a:off x="1885507" y="1515684"/>
            <a:ext cx="1779182" cy="369332"/>
          </a:xfrm>
          <a:prstGeom prst="rect">
            <a:avLst/>
          </a:prstGeom>
          <a:noFill/>
        </p:spPr>
        <p:txBody>
          <a:bodyPr wrap="square" rtlCol="0">
            <a:spAutoFit/>
          </a:bodyPr>
          <a:lstStyle/>
          <a:p>
            <a:r>
              <a:rPr lang="zh-CN" altLang="en-US" b="1" dirty="0">
                <a:solidFill>
                  <a:schemeClr val="bg2">
                    <a:lumMod val="50000"/>
                  </a:schemeClr>
                </a:solidFill>
                <a:latin typeface="微软雅黑" panose="020B0503020204020204" pitchFamily="34" charset="-122"/>
                <a:ea typeface="微软雅黑" panose="020B0503020204020204" pitchFamily="34" charset="-122"/>
              </a:rPr>
              <a:t>小说角色网络</a:t>
            </a:r>
          </a:p>
        </p:txBody>
      </p:sp>
      <p:sp>
        <p:nvSpPr>
          <p:cNvPr id="10" name="文本框 9">
            <a:extLst>
              <a:ext uri="{FF2B5EF4-FFF2-40B4-BE49-F238E27FC236}">
                <a16:creationId xmlns:a16="http://schemas.microsoft.com/office/drawing/2014/main" id="{B322A4CE-80FB-8418-EC3E-D34D85F4AD7D}"/>
              </a:ext>
            </a:extLst>
          </p:cNvPr>
          <p:cNvSpPr txBox="1"/>
          <p:nvPr/>
        </p:nvSpPr>
        <p:spPr>
          <a:xfrm>
            <a:off x="8306743" y="1451888"/>
            <a:ext cx="1779182" cy="369332"/>
          </a:xfrm>
          <a:prstGeom prst="rect">
            <a:avLst/>
          </a:prstGeom>
          <a:noFill/>
        </p:spPr>
        <p:txBody>
          <a:bodyPr wrap="square" rtlCol="0">
            <a:spAutoFit/>
          </a:bodyPr>
          <a:lstStyle/>
          <a:p>
            <a:r>
              <a:rPr lang="zh-CN" altLang="en-US" b="1" dirty="0">
                <a:solidFill>
                  <a:schemeClr val="bg2">
                    <a:lumMod val="50000"/>
                  </a:schemeClr>
                </a:solidFill>
                <a:latin typeface="微软雅黑" panose="020B0503020204020204" pitchFamily="34" charset="-122"/>
                <a:ea typeface="微软雅黑" panose="020B0503020204020204" pitchFamily="34" charset="-122"/>
              </a:rPr>
              <a:t>歌剧角色网络</a:t>
            </a:r>
          </a:p>
        </p:txBody>
      </p:sp>
      <p:sp>
        <p:nvSpPr>
          <p:cNvPr id="11" name="文本框 10">
            <a:extLst>
              <a:ext uri="{FF2B5EF4-FFF2-40B4-BE49-F238E27FC236}">
                <a16:creationId xmlns:a16="http://schemas.microsoft.com/office/drawing/2014/main" id="{2CA6F05B-4F26-01EA-EE2E-4C61C5C64D64}"/>
              </a:ext>
            </a:extLst>
          </p:cNvPr>
          <p:cNvSpPr txBox="1"/>
          <p:nvPr/>
        </p:nvSpPr>
        <p:spPr>
          <a:xfrm>
            <a:off x="438652" y="5780199"/>
            <a:ext cx="9626009" cy="369332"/>
          </a:xfrm>
          <a:prstGeom prst="rect">
            <a:avLst/>
          </a:prstGeom>
          <a:noFill/>
        </p:spPr>
        <p:txBody>
          <a:bodyPr wrap="square" rtlCol="0">
            <a:spAutoFit/>
          </a:bodyPr>
          <a:lstStyle/>
          <a:p>
            <a:r>
              <a:rPr lang="zh-CN" altLang="zh-CN" dirty="0">
                <a:latin typeface="微软雅黑" panose="020B0503020204020204" pitchFamily="34" charset="-122"/>
                <a:ea typeface="微软雅黑" panose="020B0503020204020204" pitchFamily="34" charset="-122"/>
              </a:rPr>
              <a:t>于连作为核心的地位基本不变</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9CE12E5-CBBF-7817-6AE2-154770810C62}"/>
              </a:ext>
            </a:extLst>
          </p:cNvPr>
          <p:cNvSpPr txBox="1"/>
          <p:nvPr/>
        </p:nvSpPr>
        <p:spPr>
          <a:xfrm>
            <a:off x="6612624" y="4451499"/>
            <a:ext cx="5217041" cy="1726627"/>
          </a:xfrm>
          <a:prstGeom prst="rect">
            <a:avLst/>
          </a:prstGeom>
          <a:noFill/>
        </p:spPr>
        <p:txBody>
          <a:bodyPr wrap="square" rtlCol="0">
            <a:spAutoFit/>
          </a:bodyPr>
          <a:lstStyle/>
          <a:p>
            <a:pPr>
              <a:lnSpc>
                <a:spcPct val="130000"/>
              </a:lnSpc>
            </a:pPr>
            <a:r>
              <a:rPr lang="zh-CN" altLang="en-US" dirty="0">
                <a:latin typeface="微软雅黑" panose="020B0503020204020204" pitchFamily="34" charset="-122"/>
                <a:ea typeface="微软雅黑" panose="020B0503020204020204" pitchFamily="34" charset="-122"/>
              </a:rPr>
              <a:t>歌剧</a:t>
            </a:r>
            <a:r>
              <a:rPr lang="zh-CN" altLang="zh-CN" dirty="0">
                <a:latin typeface="微软雅黑" panose="020B0503020204020204" pitchFamily="34" charset="-122"/>
                <a:ea typeface="微软雅黑" panose="020B0503020204020204" pitchFamily="34" charset="-122"/>
              </a:rPr>
              <a:t>：大幅简化次要人物（删去阿尔泰米拉</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傅凯等</a:t>
            </a:r>
            <a:r>
              <a:rPr lang="zh-CN" altLang="en-US" dirty="0">
                <a:latin typeface="微软雅黑" panose="020B0503020204020204" pitchFamily="34" charset="-122"/>
                <a:ea typeface="微软雅黑" panose="020B0503020204020204" pitchFamily="34" charset="-122"/>
              </a:rPr>
              <a:t>角色</a:t>
            </a:r>
            <a:r>
              <a:rPr lang="zh-CN" altLang="zh-CN" dirty="0">
                <a:latin typeface="微软雅黑" panose="020B0503020204020204" pitchFamily="34" charset="-122"/>
                <a:ea typeface="微软雅黑" panose="020B0503020204020204" pitchFamily="34" charset="-122"/>
              </a:rPr>
              <a:t>），将核心关系集中于</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于连</a:t>
            </a:r>
            <a:r>
              <a:rPr lang="en-US" altLang="zh-CN" dirty="0">
                <a:latin typeface="微软雅黑" panose="020B0503020204020204" pitchFamily="34" charset="-122"/>
                <a:ea typeface="微软雅黑" panose="020B0503020204020204" pitchFamily="34" charset="-122"/>
              </a:rPr>
              <a:t> - </a:t>
            </a:r>
            <a:r>
              <a:rPr lang="zh-CN" altLang="zh-CN" dirty="0">
                <a:latin typeface="微软雅黑" panose="020B0503020204020204" pitchFamily="34" charset="-122"/>
                <a:ea typeface="微软雅黑" panose="020B0503020204020204" pitchFamily="34" charset="-122"/>
              </a:rPr>
              <a:t>瑞那夫人</a:t>
            </a:r>
            <a:r>
              <a:rPr lang="en-US" altLang="zh-CN" dirty="0">
                <a:latin typeface="微软雅黑" panose="020B0503020204020204" pitchFamily="34" charset="-122"/>
                <a:ea typeface="微软雅黑" panose="020B0503020204020204" pitchFamily="34" charset="-122"/>
              </a:rPr>
              <a:t> - </a:t>
            </a:r>
            <a:r>
              <a:rPr lang="zh-CN" altLang="zh-CN" dirty="0">
                <a:latin typeface="微软雅黑" panose="020B0503020204020204" pitchFamily="34" charset="-122"/>
                <a:ea typeface="微软雅黑" panose="020B0503020204020204" pitchFamily="34" charset="-122"/>
              </a:rPr>
              <a:t>玛蒂尔德</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的三角</a:t>
            </a:r>
            <a:r>
              <a:rPr lang="zh-CN" altLang="en-US" dirty="0">
                <a:latin typeface="微软雅黑" panose="020B0503020204020204" pitchFamily="34" charset="-122"/>
                <a:ea typeface="微软雅黑" panose="020B0503020204020204" pitchFamily="34" charset="-122"/>
              </a:rPr>
              <a:t>关系</a:t>
            </a:r>
            <a:r>
              <a:rPr lang="zh-CN" altLang="zh-CN" dirty="0">
                <a:latin typeface="微软雅黑" panose="020B0503020204020204" pitchFamily="34" charset="-122"/>
                <a:ea typeface="微软雅黑" panose="020B0503020204020204" pitchFamily="34" charset="-122"/>
              </a:rPr>
              <a:t>，强化主线冲突的戏剧张力。</a:t>
            </a:r>
          </a:p>
          <a:p>
            <a:endParaRPr lang="en-US" altLang="zh-CN" dirty="0">
              <a:latin typeface="微软雅黑" panose="020B0503020204020204" pitchFamily="34" charset="-122"/>
              <a:ea typeface="微软雅黑" panose="020B0503020204020204" pitchFamily="34" charset="-122"/>
            </a:endParaRPr>
          </a:p>
          <a:p>
            <a:endParaRPr lang="zh-CN" altLang="en-US" dirty="0"/>
          </a:p>
        </p:txBody>
      </p:sp>
      <p:cxnSp>
        <p:nvCxnSpPr>
          <p:cNvPr id="19" name="直接箭头连接符 18">
            <a:extLst>
              <a:ext uri="{FF2B5EF4-FFF2-40B4-BE49-F238E27FC236}">
                <a16:creationId xmlns:a16="http://schemas.microsoft.com/office/drawing/2014/main" id="{468E6099-9280-C820-9841-20CE7969E98E}"/>
              </a:ext>
            </a:extLst>
          </p:cNvPr>
          <p:cNvCxnSpPr>
            <a:cxnSpLocks/>
          </p:cNvCxnSpPr>
          <p:nvPr/>
        </p:nvCxnSpPr>
        <p:spPr>
          <a:xfrm flipH="1">
            <a:off x="3331535" y="1700350"/>
            <a:ext cx="333154" cy="9890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D09D0E6-E074-A469-49E7-74A86B97ADC3}"/>
              </a:ext>
            </a:extLst>
          </p:cNvPr>
          <p:cNvCxnSpPr/>
          <p:nvPr/>
        </p:nvCxnSpPr>
        <p:spPr>
          <a:xfrm>
            <a:off x="4167963" y="893135"/>
            <a:ext cx="574158" cy="7434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91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2871A5B-194F-0623-4EC9-E0F28CFEB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645" y="2025608"/>
            <a:ext cx="2159936" cy="2153717"/>
          </a:xfrm>
          <a:prstGeom prst="rect">
            <a:avLst/>
          </a:prstGeom>
        </p:spPr>
      </p:pic>
      <p:pic>
        <p:nvPicPr>
          <p:cNvPr id="6" name="图片 5">
            <a:extLst>
              <a:ext uri="{FF2B5EF4-FFF2-40B4-BE49-F238E27FC236}">
                <a16:creationId xmlns:a16="http://schemas.microsoft.com/office/drawing/2014/main" id="{5995E5E9-A5C3-C1CB-DF4A-8A11B6C58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24" y="2034377"/>
            <a:ext cx="2178712" cy="2153717"/>
          </a:xfrm>
          <a:prstGeom prst="rect">
            <a:avLst/>
          </a:prstGeom>
        </p:spPr>
      </p:pic>
      <p:sp>
        <p:nvSpPr>
          <p:cNvPr id="19" name="文本框 18">
            <a:extLst>
              <a:ext uri="{FF2B5EF4-FFF2-40B4-BE49-F238E27FC236}">
                <a16:creationId xmlns:a16="http://schemas.microsoft.com/office/drawing/2014/main" id="{7290C890-3D30-392D-97C6-033950804573}"/>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角色词云</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对比</a:t>
            </a:r>
            <a:endParaRPr lang="zh-CN" altLang="en-US" sz="2800" dirty="0">
              <a:solidFill>
                <a:srgbClr val="FF0011"/>
              </a:solidFill>
            </a:endParaRPr>
          </a:p>
        </p:txBody>
      </p:sp>
      <p:pic>
        <p:nvPicPr>
          <p:cNvPr id="22" name="图片 21">
            <a:extLst>
              <a:ext uri="{FF2B5EF4-FFF2-40B4-BE49-F238E27FC236}">
                <a16:creationId xmlns:a16="http://schemas.microsoft.com/office/drawing/2014/main" id="{0954D964-F50D-2027-F98E-2850856AD292}"/>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l="12848" r="10649" b="6357"/>
          <a:stretch>
            <a:fillRect/>
          </a:stretch>
        </p:blipFill>
        <p:spPr>
          <a:xfrm>
            <a:off x="9070735" y="1105304"/>
            <a:ext cx="2644365" cy="4860000"/>
          </a:xfrm>
          <a:prstGeom prst="rect">
            <a:avLst/>
          </a:prstGeom>
        </p:spPr>
      </p:pic>
      <p:sp>
        <p:nvSpPr>
          <p:cNvPr id="23" name="文本框 22">
            <a:extLst>
              <a:ext uri="{FF2B5EF4-FFF2-40B4-BE49-F238E27FC236}">
                <a16:creationId xmlns:a16="http://schemas.microsoft.com/office/drawing/2014/main" id="{326E1B1D-8D52-8F4D-7F40-0F304D1369AB}"/>
              </a:ext>
            </a:extLst>
          </p:cNvPr>
          <p:cNvSpPr txBox="1"/>
          <p:nvPr/>
        </p:nvSpPr>
        <p:spPr>
          <a:xfrm>
            <a:off x="1519314" y="4899027"/>
            <a:ext cx="6933310" cy="1857753"/>
          </a:xfrm>
          <a:prstGeom prst="rect">
            <a:avLst/>
          </a:prstGeom>
          <a:noFill/>
        </p:spPr>
        <p:txBody>
          <a:bodyPr wrap="square" rtlCol="0">
            <a:spAutoFit/>
          </a:bodyPr>
          <a:lstStyle/>
          <a:p>
            <a:pPr algn="just">
              <a:lnSpc>
                <a:spcPct val="130000"/>
              </a:lnSpc>
            </a:pPr>
            <a:r>
              <a:rPr lang="zh-CN" altLang="en-US" dirty="0">
                <a:latin typeface="微软雅黑" panose="020B0503020204020204" pitchFamily="34" charset="-122"/>
                <a:ea typeface="微软雅黑" panose="020B0503020204020204" pitchFamily="34" charset="-122"/>
              </a:rPr>
              <a:t>小说中直接表明于连是勤勉而羞怯的英俊青年，兼具精明高傲的野心与自尊，内在又藏着谦卑软弱的特质，渴望成功和认可。歌剧台词中用玫瑰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芳心代指爱情，富贵和穷人又暗示着于连渴望实现跨越阶级的野心。</a:t>
            </a:r>
          </a:p>
          <a:p>
            <a:pPr algn="just">
              <a:lnSpc>
                <a:spcPct val="130000"/>
              </a:lnSpc>
            </a:pP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C57344A8-1EB8-BE93-E37E-E50228B6C75D}"/>
              </a:ext>
            </a:extLst>
          </p:cNvPr>
          <p:cNvSpPr txBox="1"/>
          <p:nvPr/>
        </p:nvSpPr>
        <p:spPr>
          <a:xfrm>
            <a:off x="2048540" y="1509633"/>
            <a:ext cx="1509823" cy="400110"/>
          </a:xfrm>
          <a:prstGeom prst="rect">
            <a:avLst/>
          </a:prstGeom>
          <a:noFill/>
        </p:spPr>
        <p:txBody>
          <a:bodyPr wrap="square" rtlCol="0">
            <a:spAutoFit/>
          </a:bodyPr>
          <a:lstStyle/>
          <a:p>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小说描述</a:t>
            </a:r>
          </a:p>
        </p:txBody>
      </p:sp>
      <p:sp>
        <p:nvSpPr>
          <p:cNvPr id="25" name="文本框 24">
            <a:extLst>
              <a:ext uri="{FF2B5EF4-FFF2-40B4-BE49-F238E27FC236}">
                <a16:creationId xmlns:a16="http://schemas.microsoft.com/office/drawing/2014/main" id="{81E0B48E-F48F-CF26-6442-24215ABD8735}"/>
              </a:ext>
            </a:extLst>
          </p:cNvPr>
          <p:cNvSpPr txBox="1"/>
          <p:nvPr/>
        </p:nvSpPr>
        <p:spPr>
          <a:xfrm>
            <a:off x="4993757" y="1509633"/>
            <a:ext cx="1509823" cy="400110"/>
          </a:xfrm>
          <a:prstGeom prst="rect">
            <a:avLst/>
          </a:prstGeom>
          <a:noFill/>
        </p:spPr>
        <p:txBody>
          <a:bodyPr wrap="square" rtlCol="0">
            <a:spAutoFit/>
          </a:bodyPr>
          <a:lstStyle/>
          <a:p>
            <a:r>
              <a:rPr lang="zh-CN" altLang="en-US" sz="2000" b="1" dirty="0">
                <a:solidFill>
                  <a:schemeClr val="bg2">
                    <a:lumMod val="50000"/>
                  </a:schemeClr>
                </a:solidFill>
                <a:latin typeface="微软雅黑" panose="020B0503020204020204" pitchFamily="34" charset="-122"/>
                <a:ea typeface="微软雅黑" panose="020B0503020204020204" pitchFamily="34" charset="-122"/>
              </a:rPr>
              <a:t>歌剧台词</a:t>
            </a:r>
          </a:p>
        </p:txBody>
      </p:sp>
      <p:sp>
        <p:nvSpPr>
          <p:cNvPr id="26" name="文本框 25">
            <a:extLst>
              <a:ext uri="{FF2B5EF4-FFF2-40B4-BE49-F238E27FC236}">
                <a16:creationId xmlns:a16="http://schemas.microsoft.com/office/drawing/2014/main" id="{1894AE64-BD30-D1BD-97A7-A0069C4A56D3}"/>
              </a:ext>
            </a:extLst>
          </p:cNvPr>
          <p:cNvSpPr txBox="1"/>
          <p:nvPr/>
        </p:nvSpPr>
        <p:spPr>
          <a:xfrm>
            <a:off x="1519314" y="4312728"/>
            <a:ext cx="2159936" cy="461665"/>
          </a:xfrm>
          <a:prstGeom prst="rect">
            <a:avLst/>
          </a:prstGeom>
          <a:noFill/>
        </p:spPr>
        <p:txBody>
          <a:bodyPr wrap="square" rtlCol="0">
            <a:spAutoFit/>
          </a:bodyPr>
          <a:lstStyle/>
          <a:p>
            <a:r>
              <a:rPr lang="zh-CN" altLang="en-US" sz="2400" b="1" u="sng" dirty="0">
                <a:solidFill>
                  <a:schemeClr val="bg2">
                    <a:lumMod val="50000"/>
                  </a:schemeClr>
                </a:solidFill>
                <a:latin typeface="微软雅黑" panose="020B0503020204020204" pitchFamily="34" charset="-122"/>
                <a:ea typeface="微软雅黑" panose="020B0503020204020204" pitchFamily="34" charset="-122"/>
              </a:rPr>
              <a:t>于连 索雷尔</a:t>
            </a:r>
          </a:p>
        </p:txBody>
      </p:sp>
    </p:spTree>
    <p:extLst>
      <p:ext uri="{BB962C8B-B14F-4D97-AF65-F5344CB8AC3E}">
        <p14:creationId xmlns:p14="http://schemas.microsoft.com/office/powerpoint/2010/main" val="274811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5C72C51-F522-E725-D87E-CF16C03274F2}"/>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角色词云</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对比</a:t>
            </a:r>
            <a:endParaRPr lang="zh-CN" altLang="en-US" sz="2800" dirty="0">
              <a:solidFill>
                <a:srgbClr val="FF0011"/>
              </a:solidFill>
            </a:endParaRPr>
          </a:p>
        </p:txBody>
      </p:sp>
      <p:pic>
        <p:nvPicPr>
          <p:cNvPr id="9" name="图片 8">
            <a:extLst>
              <a:ext uri="{FF2B5EF4-FFF2-40B4-BE49-F238E27FC236}">
                <a16:creationId xmlns:a16="http://schemas.microsoft.com/office/drawing/2014/main" id="{7EB543BB-F114-6F35-DFF7-EF42E29C48A0}"/>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28979" r="27387"/>
          <a:stretch>
            <a:fillRect/>
          </a:stretch>
        </p:blipFill>
        <p:spPr>
          <a:xfrm>
            <a:off x="425631" y="1580707"/>
            <a:ext cx="2661887" cy="4699591"/>
          </a:xfrm>
          <a:prstGeom prst="rect">
            <a:avLst/>
          </a:prstGeom>
        </p:spPr>
      </p:pic>
      <p:pic>
        <p:nvPicPr>
          <p:cNvPr id="12" name="图片 11">
            <a:extLst>
              <a:ext uri="{FF2B5EF4-FFF2-40B4-BE49-F238E27FC236}">
                <a16:creationId xmlns:a16="http://schemas.microsoft.com/office/drawing/2014/main" id="{C6DDC667-DB84-D323-099E-3EBDE2B2F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351" y="1725913"/>
            <a:ext cx="2178712" cy="2160265"/>
          </a:xfrm>
          <a:prstGeom prst="rect">
            <a:avLst/>
          </a:prstGeom>
        </p:spPr>
      </p:pic>
      <p:pic>
        <p:nvPicPr>
          <p:cNvPr id="14" name="图片 13">
            <a:extLst>
              <a:ext uri="{FF2B5EF4-FFF2-40B4-BE49-F238E27FC236}">
                <a16:creationId xmlns:a16="http://schemas.microsoft.com/office/drawing/2014/main" id="{6D440043-398C-ABC4-A555-7D4148DD5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5972" y="1731186"/>
            <a:ext cx="2240875" cy="2228344"/>
          </a:xfrm>
          <a:prstGeom prst="rect">
            <a:avLst/>
          </a:prstGeom>
        </p:spPr>
      </p:pic>
      <p:sp>
        <p:nvSpPr>
          <p:cNvPr id="2" name="文本框 1">
            <a:extLst>
              <a:ext uri="{FF2B5EF4-FFF2-40B4-BE49-F238E27FC236}">
                <a16:creationId xmlns:a16="http://schemas.microsoft.com/office/drawing/2014/main" id="{F67F0DC1-5E59-0567-649D-78C5DEF49CAD}"/>
              </a:ext>
            </a:extLst>
          </p:cNvPr>
          <p:cNvSpPr txBox="1"/>
          <p:nvPr/>
        </p:nvSpPr>
        <p:spPr>
          <a:xfrm>
            <a:off x="4609028" y="4802366"/>
            <a:ext cx="5920438" cy="1137556"/>
          </a:xfrm>
          <a:prstGeom prst="rect">
            <a:avLst/>
          </a:prstGeom>
          <a:noFill/>
        </p:spPr>
        <p:txBody>
          <a:bodyPr wrap="square" rtlCol="0">
            <a:spAutoFit/>
          </a:bodyPr>
          <a:lstStyle/>
          <a:p>
            <a:pPr>
              <a:lnSpc>
                <a:spcPct val="130000"/>
              </a:lnSpc>
            </a:pPr>
            <a:r>
              <a:rPr lang="zh-CN" altLang="en-US" dirty="0">
                <a:latin typeface="微软雅黑" panose="020B0503020204020204" pitchFamily="34" charset="-122"/>
                <a:ea typeface="微软雅黑" panose="020B0503020204020204" pitchFamily="34" charset="-122"/>
              </a:rPr>
              <a:t>小说表明德瑞纳夫人外表端庄得体，作为市长夫人是幸福的。而剧本则用残酷等词表明夫人渴望激情，挣脱繁文缛节桎梏的内心。</a:t>
            </a:r>
          </a:p>
        </p:txBody>
      </p:sp>
      <p:sp>
        <p:nvSpPr>
          <p:cNvPr id="10" name="文本框 9">
            <a:extLst>
              <a:ext uri="{FF2B5EF4-FFF2-40B4-BE49-F238E27FC236}">
                <a16:creationId xmlns:a16="http://schemas.microsoft.com/office/drawing/2014/main" id="{350832EF-8D99-16ED-F862-98B817D8BB12}"/>
              </a:ext>
            </a:extLst>
          </p:cNvPr>
          <p:cNvSpPr txBox="1"/>
          <p:nvPr/>
        </p:nvSpPr>
        <p:spPr>
          <a:xfrm>
            <a:off x="4609028" y="4176916"/>
            <a:ext cx="3672469" cy="461665"/>
          </a:xfrm>
          <a:prstGeom prst="rect">
            <a:avLst/>
          </a:prstGeom>
          <a:noFill/>
        </p:spPr>
        <p:txBody>
          <a:bodyPr wrap="square" rtlCol="0">
            <a:spAutoFit/>
          </a:bodyPr>
          <a:lstStyle/>
          <a:p>
            <a:r>
              <a:rPr lang="zh-CN" altLang="en-US" sz="2400" b="1" u="sng" dirty="0">
                <a:solidFill>
                  <a:schemeClr val="tx1">
                    <a:lumMod val="50000"/>
                    <a:lumOff val="50000"/>
                  </a:schemeClr>
                </a:solidFill>
                <a:latin typeface="微软雅黑" panose="020B0503020204020204" pitchFamily="34" charset="-122"/>
                <a:ea typeface="微软雅黑" panose="020B0503020204020204" pitchFamily="34" charset="-122"/>
              </a:rPr>
              <a:t>德 瑞纳夫人</a:t>
            </a:r>
          </a:p>
        </p:txBody>
      </p:sp>
      <p:sp>
        <p:nvSpPr>
          <p:cNvPr id="11" name="文本框 10">
            <a:extLst>
              <a:ext uri="{FF2B5EF4-FFF2-40B4-BE49-F238E27FC236}">
                <a16:creationId xmlns:a16="http://schemas.microsoft.com/office/drawing/2014/main" id="{35A0FE5A-E8CD-9F72-F7B0-9C56264B7389}"/>
              </a:ext>
            </a:extLst>
          </p:cNvPr>
          <p:cNvSpPr txBox="1"/>
          <p:nvPr/>
        </p:nvSpPr>
        <p:spPr>
          <a:xfrm>
            <a:off x="5096540" y="1280308"/>
            <a:ext cx="1509823" cy="400110"/>
          </a:xfrm>
          <a:prstGeom prst="rect">
            <a:avLst/>
          </a:prstGeom>
          <a:noFill/>
        </p:spPr>
        <p:txBody>
          <a:bodyPr wrap="square" rtlCol="0">
            <a:spAutoFit/>
          </a:bodyPr>
          <a:lstStyle/>
          <a:p>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小说描述</a:t>
            </a:r>
          </a:p>
        </p:txBody>
      </p:sp>
      <p:sp>
        <p:nvSpPr>
          <p:cNvPr id="13" name="文本框 12">
            <a:extLst>
              <a:ext uri="{FF2B5EF4-FFF2-40B4-BE49-F238E27FC236}">
                <a16:creationId xmlns:a16="http://schemas.microsoft.com/office/drawing/2014/main" id="{5EB4894C-B183-4639-DAA0-B8F4488D3436}"/>
              </a:ext>
            </a:extLst>
          </p:cNvPr>
          <p:cNvSpPr txBox="1"/>
          <p:nvPr/>
        </p:nvSpPr>
        <p:spPr>
          <a:xfrm>
            <a:off x="8281497" y="1258897"/>
            <a:ext cx="1509823" cy="400110"/>
          </a:xfrm>
          <a:prstGeom prst="rect">
            <a:avLst/>
          </a:prstGeom>
          <a:noFill/>
        </p:spPr>
        <p:txBody>
          <a:bodyPr wrap="square" rtlCol="0">
            <a:spAutoFit/>
          </a:bodyPr>
          <a:lstStyle/>
          <a:p>
            <a:r>
              <a:rPr lang="zh-CN" altLang="en-US" sz="2000" b="1" dirty="0">
                <a:solidFill>
                  <a:schemeClr val="bg2">
                    <a:lumMod val="50000"/>
                  </a:schemeClr>
                </a:solidFill>
                <a:latin typeface="微软雅黑" panose="020B0503020204020204" pitchFamily="34" charset="-122"/>
                <a:ea typeface="微软雅黑" panose="020B0503020204020204" pitchFamily="34" charset="-122"/>
              </a:rPr>
              <a:t>歌剧台词</a:t>
            </a:r>
          </a:p>
        </p:txBody>
      </p:sp>
    </p:spTree>
    <p:extLst>
      <p:ext uri="{BB962C8B-B14F-4D97-AF65-F5344CB8AC3E}">
        <p14:creationId xmlns:p14="http://schemas.microsoft.com/office/powerpoint/2010/main" val="1391672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8384B-3E9F-8B4C-2B47-87304D9429B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9DB0AD6-0B04-81BD-C1C1-546C03716D7A}"/>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角色词云</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对比</a:t>
            </a:r>
            <a:endParaRPr lang="zh-CN" altLang="en-US" sz="2800" dirty="0">
              <a:solidFill>
                <a:srgbClr val="FF0011"/>
              </a:solidFill>
            </a:endParaRPr>
          </a:p>
        </p:txBody>
      </p:sp>
      <p:pic>
        <p:nvPicPr>
          <p:cNvPr id="4" name="图片 3">
            <a:extLst>
              <a:ext uri="{FF2B5EF4-FFF2-40B4-BE49-F238E27FC236}">
                <a16:creationId xmlns:a16="http://schemas.microsoft.com/office/drawing/2014/main" id="{0323EC30-7554-0647-625D-9E793B7A3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663" y="1899002"/>
            <a:ext cx="2207163" cy="2205073"/>
          </a:xfrm>
          <a:prstGeom prst="rect">
            <a:avLst/>
          </a:prstGeom>
        </p:spPr>
      </p:pic>
      <p:pic>
        <p:nvPicPr>
          <p:cNvPr id="16" name="图片 15">
            <a:extLst>
              <a:ext uri="{FF2B5EF4-FFF2-40B4-BE49-F238E27FC236}">
                <a16:creationId xmlns:a16="http://schemas.microsoft.com/office/drawing/2014/main" id="{4FB27BE8-2B52-49A7-8450-3A616D2B5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884" y="1861200"/>
            <a:ext cx="2232479" cy="2205073"/>
          </a:xfrm>
          <a:prstGeom prst="rect">
            <a:avLst/>
          </a:prstGeom>
        </p:spPr>
      </p:pic>
      <p:pic>
        <p:nvPicPr>
          <p:cNvPr id="8" name="图片 7">
            <a:extLst>
              <a:ext uri="{FF2B5EF4-FFF2-40B4-BE49-F238E27FC236}">
                <a16:creationId xmlns:a16="http://schemas.microsoft.com/office/drawing/2014/main" id="{1741830E-1870-CFD6-0B42-A51A127D440D}"/>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l="22371" r="32744" b="10801"/>
          <a:stretch>
            <a:fillRect/>
          </a:stretch>
        </p:blipFill>
        <p:spPr>
          <a:xfrm>
            <a:off x="9041355" y="1610621"/>
            <a:ext cx="2725014" cy="4684634"/>
          </a:xfrm>
          <a:prstGeom prst="rect">
            <a:avLst/>
          </a:prstGeom>
        </p:spPr>
      </p:pic>
      <p:sp>
        <p:nvSpPr>
          <p:cNvPr id="2" name="文本框 1">
            <a:extLst>
              <a:ext uri="{FF2B5EF4-FFF2-40B4-BE49-F238E27FC236}">
                <a16:creationId xmlns:a16="http://schemas.microsoft.com/office/drawing/2014/main" id="{57578DD3-5EC1-FD60-2BCB-70D1E1892DB8}"/>
              </a:ext>
            </a:extLst>
          </p:cNvPr>
          <p:cNvSpPr txBox="1"/>
          <p:nvPr/>
        </p:nvSpPr>
        <p:spPr>
          <a:xfrm>
            <a:off x="1219663" y="5041404"/>
            <a:ext cx="5493760" cy="1137556"/>
          </a:xfrm>
          <a:prstGeom prst="rect">
            <a:avLst/>
          </a:prstGeom>
          <a:noFill/>
        </p:spPr>
        <p:txBody>
          <a:bodyPr wrap="square" rtlCol="0">
            <a:spAutoFit/>
          </a:bodyPr>
          <a:lstStyle/>
          <a:p>
            <a:pPr>
              <a:lnSpc>
                <a:spcPct val="130000"/>
              </a:lnSpc>
            </a:pPr>
            <a:r>
              <a:rPr lang="zh-CN" altLang="en-US" dirty="0">
                <a:latin typeface="微软雅黑" panose="020B0503020204020204" pitchFamily="34" charset="-122"/>
                <a:ea typeface="微软雅黑" panose="020B0503020204020204" pitchFamily="34" charset="-122"/>
              </a:rPr>
              <a:t>小说中玛蒂尔德是一位美丽迷人的贵族小姐，而剧本则重点表现她内心渴望一场充满危险、痛苦甚至毁灭的爱情，证明自己的不平凡”的、烈火般的命运。</a:t>
            </a:r>
          </a:p>
        </p:txBody>
      </p:sp>
      <p:sp>
        <p:nvSpPr>
          <p:cNvPr id="5" name="文本框 4">
            <a:extLst>
              <a:ext uri="{FF2B5EF4-FFF2-40B4-BE49-F238E27FC236}">
                <a16:creationId xmlns:a16="http://schemas.microsoft.com/office/drawing/2014/main" id="{B03C1C82-E87B-EAA2-1135-0FC425A3C9B5}"/>
              </a:ext>
            </a:extLst>
          </p:cNvPr>
          <p:cNvSpPr txBox="1"/>
          <p:nvPr/>
        </p:nvSpPr>
        <p:spPr>
          <a:xfrm>
            <a:off x="1219663" y="4440949"/>
            <a:ext cx="3442010" cy="461665"/>
          </a:xfrm>
          <a:prstGeom prst="rect">
            <a:avLst/>
          </a:prstGeom>
          <a:noFill/>
        </p:spPr>
        <p:txBody>
          <a:bodyPr wrap="square" rtlCol="0">
            <a:spAutoFit/>
          </a:bodyPr>
          <a:lstStyle/>
          <a:p>
            <a:r>
              <a:rPr lang="zh-CN" altLang="en-US" sz="2400" b="1" u="sng" dirty="0">
                <a:solidFill>
                  <a:schemeClr val="tx1">
                    <a:lumMod val="50000"/>
                    <a:lumOff val="50000"/>
                  </a:schemeClr>
                </a:solidFill>
                <a:latin typeface="微软雅黑" panose="020B0503020204020204" pitchFamily="34" charset="-122"/>
                <a:ea typeface="微软雅黑" panose="020B0503020204020204" pitchFamily="34" charset="-122"/>
              </a:rPr>
              <a:t>玛蒂尔德</a:t>
            </a:r>
          </a:p>
        </p:txBody>
      </p:sp>
      <p:sp>
        <p:nvSpPr>
          <p:cNvPr id="6" name="文本框 5">
            <a:extLst>
              <a:ext uri="{FF2B5EF4-FFF2-40B4-BE49-F238E27FC236}">
                <a16:creationId xmlns:a16="http://schemas.microsoft.com/office/drawing/2014/main" id="{E4A4C2A2-ECE6-1B08-C29B-6E764E5CDCC6}"/>
              </a:ext>
            </a:extLst>
          </p:cNvPr>
          <p:cNvSpPr txBox="1"/>
          <p:nvPr/>
        </p:nvSpPr>
        <p:spPr>
          <a:xfrm>
            <a:off x="1640823" y="1425132"/>
            <a:ext cx="1509823" cy="400110"/>
          </a:xfrm>
          <a:prstGeom prst="rect">
            <a:avLst/>
          </a:prstGeom>
          <a:noFill/>
        </p:spPr>
        <p:txBody>
          <a:bodyPr wrap="square" rtlCol="0">
            <a:spAutoFit/>
          </a:bodyPr>
          <a:lstStyle/>
          <a:p>
            <a:r>
              <a:rPr lang="zh-CN" altLang="en-US" sz="2000" b="1" dirty="0">
                <a:solidFill>
                  <a:schemeClr val="bg2">
                    <a:lumMod val="50000"/>
                  </a:schemeClr>
                </a:solidFill>
                <a:latin typeface="微软雅黑" panose="020B0503020204020204" pitchFamily="34" charset="-122"/>
                <a:ea typeface="微软雅黑" panose="020B0503020204020204" pitchFamily="34" charset="-122"/>
              </a:rPr>
              <a:t>小说描述</a:t>
            </a:r>
          </a:p>
        </p:txBody>
      </p:sp>
      <p:sp>
        <p:nvSpPr>
          <p:cNvPr id="7" name="文本框 6">
            <a:extLst>
              <a:ext uri="{FF2B5EF4-FFF2-40B4-BE49-F238E27FC236}">
                <a16:creationId xmlns:a16="http://schemas.microsoft.com/office/drawing/2014/main" id="{87A8E88A-AF61-F095-60AD-A3085F11FC84}"/>
              </a:ext>
            </a:extLst>
          </p:cNvPr>
          <p:cNvSpPr txBox="1"/>
          <p:nvPr/>
        </p:nvSpPr>
        <p:spPr>
          <a:xfrm>
            <a:off x="4815337" y="1410566"/>
            <a:ext cx="1509823" cy="400110"/>
          </a:xfrm>
          <a:prstGeom prst="rect">
            <a:avLst/>
          </a:prstGeom>
          <a:noFill/>
        </p:spPr>
        <p:txBody>
          <a:bodyPr wrap="square" rtlCol="0">
            <a:spAutoFit/>
          </a:bodyPr>
          <a:lstStyle/>
          <a:p>
            <a:r>
              <a:rPr lang="zh-CN" altLang="en-US" sz="2000" b="1" dirty="0">
                <a:solidFill>
                  <a:schemeClr val="bg2">
                    <a:lumMod val="50000"/>
                  </a:schemeClr>
                </a:solidFill>
                <a:latin typeface="微软雅黑" panose="020B0503020204020204" pitchFamily="34" charset="-122"/>
                <a:ea typeface="微软雅黑" panose="020B0503020204020204" pitchFamily="34" charset="-122"/>
              </a:rPr>
              <a:t>歌剧台词</a:t>
            </a:r>
          </a:p>
        </p:txBody>
      </p:sp>
    </p:spTree>
    <p:extLst>
      <p:ext uri="{BB962C8B-B14F-4D97-AF65-F5344CB8AC3E}">
        <p14:creationId xmlns:p14="http://schemas.microsoft.com/office/powerpoint/2010/main" val="589993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88264-0D99-6512-2A61-61172AE3A63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A9B6A2B-5394-24B0-273C-507BEEB27432}"/>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角色词云</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对比</a:t>
            </a:r>
            <a:endParaRPr lang="zh-CN" altLang="en-US" sz="2800" dirty="0">
              <a:solidFill>
                <a:srgbClr val="FF0011"/>
              </a:solidFill>
            </a:endParaRPr>
          </a:p>
        </p:txBody>
      </p:sp>
      <p:sp>
        <p:nvSpPr>
          <p:cNvPr id="2" name="文本框 1">
            <a:extLst>
              <a:ext uri="{FF2B5EF4-FFF2-40B4-BE49-F238E27FC236}">
                <a16:creationId xmlns:a16="http://schemas.microsoft.com/office/drawing/2014/main" id="{493E4C62-A79A-67F2-EA69-3D74460FE1F3}"/>
              </a:ext>
            </a:extLst>
          </p:cNvPr>
          <p:cNvSpPr txBox="1"/>
          <p:nvPr/>
        </p:nvSpPr>
        <p:spPr>
          <a:xfrm>
            <a:off x="510363" y="1763309"/>
            <a:ext cx="7832651" cy="4330416"/>
          </a:xfrm>
          <a:prstGeom prst="rect">
            <a:avLst/>
          </a:prstGeom>
          <a:noFill/>
        </p:spPr>
        <p:txBody>
          <a:bodyPr wrap="square" rtlCol="0">
            <a:spAutoFit/>
          </a:bodyPr>
          <a:lstStyle/>
          <a:p>
            <a:pPr lvl="0">
              <a:lnSpc>
                <a:spcPct val="130000"/>
              </a:lnSpc>
            </a:pPr>
            <a:r>
              <a:rPr lang="zh-CN" altLang="en-US" b="1" dirty="0">
                <a:latin typeface="微软雅黑" panose="020B0503020204020204" pitchFamily="34" charset="-122"/>
                <a:ea typeface="微软雅黑" panose="020B0503020204020204" pitchFamily="34" charset="-122"/>
              </a:rPr>
              <a:t>小说</a:t>
            </a:r>
            <a:r>
              <a:rPr lang="zh-CN" altLang="en-US" dirty="0">
                <a:latin typeface="微软雅黑" panose="020B0503020204020204" pitchFamily="34" charset="-122"/>
                <a:ea typeface="微软雅黑" panose="020B0503020204020204" pitchFamily="34" charset="-122"/>
              </a:rPr>
              <a:t>塑造人物时，需依托文字细腻描摹角色的外貌神态与行为举止，因此词云呈现出多神态外貌词的特点</a:t>
            </a:r>
            <a:endParaRPr lang="en-US" altLang="zh-CN" dirty="0">
              <a:latin typeface="微软雅黑" panose="020B0503020204020204" pitchFamily="34" charset="-122"/>
              <a:ea typeface="微软雅黑" panose="020B0503020204020204" pitchFamily="34" charset="-122"/>
            </a:endParaRPr>
          </a:p>
          <a:p>
            <a:pPr lvl="0">
              <a:lnSpc>
                <a:spcPct val="130000"/>
              </a:lnSpc>
            </a:pPr>
            <a:endParaRPr lang="en-US" altLang="zh-CN" dirty="0">
              <a:latin typeface="微软雅黑" panose="020B0503020204020204" pitchFamily="34" charset="-122"/>
              <a:ea typeface="微软雅黑" panose="020B0503020204020204" pitchFamily="34" charset="-122"/>
            </a:endParaRPr>
          </a:p>
          <a:p>
            <a:pPr lvl="0">
              <a:lnSpc>
                <a:spcPct val="130000"/>
              </a:lnSpc>
            </a:pPr>
            <a:r>
              <a:rPr lang="zh-CN" altLang="en-US" b="1" dirty="0">
                <a:latin typeface="微软雅黑" panose="020B0503020204020204" pitchFamily="34" charset="-122"/>
                <a:ea typeface="微软雅黑" panose="020B0503020204020204" pitchFamily="34" charset="-122"/>
              </a:rPr>
              <a:t>音乐剧</a:t>
            </a:r>
            <a:r>
              <a:rPr lang="zh-CN" altLang="en-US" dirty="0">
                <a:latin typeface="微软雅黑" panose="020B0503020204020204" pitchFamily="34" charset="-122"/>
                <a:ea typeface="微软雅黑" panose="020B0503020204020204" pitchFamily="34" charset="-122"/>
              </a:rPr>
              <a:t>则可借助舞台视觉直观呈现角色的外在，无需文字赘述，因而词云中没有外貌神态词</a:t>
            </a:r>
            <a:endParaRPr lang="en-US" altLang="zh-CN" dirty="0">
              <a:latin typeface="微软雅黑" panose="020B0503020204020204" pitchFamily="34" charset="-122"/>
              <a:ea typeface="微软雅黑" panose="020B0503020204020204" pitchFamily="34" charset="-122"/>
            </a:endParaRPr>
          </a:p>
          <a:p>
            <a:pPr lvl="0">
              <a:lnSpc>
                <a:spcPct val="130000"/>
              </a:lnSpc>
            </a:pPr>
            <a:endParaRPr lang="en-US" altLang="zh-CN" dirty="0">
              <a:latin typeface="微软雅黑" panose="020B0503020204020204" pitchFamily="34" charset="-122"/>
              <a:ea typeface="微软雅黑" panose="020B0503020204020204" pitchFamily="34" charset="-122"/>
            </a:endParaRPr>
          </a:p>
          <a:p>
            <a:pPr lvl="0">
              <a:lnSpc>
                <a:spcPct val="130000"/>
              </a:lnSpc>
            </a:pPr>
            <a:r>
              <a:rPr lang="zh-CN" altLang="en-US" dirty="0">
                <a:latin typeface="微软雅黑" panose="020B0503020204020204" pitchFamily="34" charset="-122"/>
                <a:ea typeface="微软雅黑" panose="020B0503020204020204" pitchFamily="34" charset="-122"/>
              </a:rPr>
              <a:t>同时歌剧受限于无法直接用文字剖析人物心理，便转而在台词与唱词中融入大量抽象意象来外化角色心境</a:t>
            </a:r>
            <a:endParaRPr lang="en-US" altLang="zh-CN" dirty="0">
              <a:latin typeface="微软雅黑" panose="020B0503020204020204" pitchFamily="34" charset="-122"/>
              <a:ea typeface="微软雅黑" panose="020B0503020204020204" pitchFamily="34" charset="-122"/>
            </a:endParaRPr>
          </a:p>
          <a:p>
            <a:pPr lvl="0">
              <a:lnSpc>
                <a:spcPct val="130000"/>
              </a:lnSpc>
            </a:pPr>
            <a:r>
              <a:rPr lang="zh-CN" altLang="en-US" dirty="0">
                <a:latin typeface="微软雅黑" panose="020B0503020204020204" pitchFamily="34" charset="-122"/>
                <a:ea typeface="微软雅黑" panose="020B0503020204020204" pitchFamily="34" charset="-122"/>
              </a:rPr>
              <a:t>例如用 “玫瑰” 代指炽热爱情，再搭配 “缠绵”“激情” 等强情绪词汇，将小说里隐性的情感张力转化为显性的戏剧冲突，契合音乐剧强烈的情感渲染特质。</a:t>
            </a:r>
          </a:p>
          <a:p>
            <a:pPr lvl="0"/>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E515817-2350-CE7C-0446-E80CD87FF436}"/>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32247" r="32052"/>
          <a:stretch>
            <a:fillRect/>
          </a:stretch>
        </p:blipFill>
        <p:spPr>
          <a:xfrm>
            <a:off x="8519533" y="0"/>
            <a:ext cx="3672468" cy="6858000"/>
          </a:xfrm>
          <a:prstGeom prst="rect">
            <a:avLst/>
          </a:prstGeom>
        </p:spPr>
      </p:pic>
    </p:spTree>
    <p:extLst>
      <p:ext uri="{BB962C8B-B14F-4D97-AF65-F5344CB8AC3E}">
        <p14:creationId xmlns:p14="http://schemas.microsoft.com/office/powerpoint/2010/main" val="373592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2A1F-ABA2-F199-AD0D-58BDEC566425}"/>
            </a:ext>
          </a:extLst>
        </p:cNvPr>
        <p:cNvGrpSpPr/>
        <p:nvPr/>
      </p:nvGrpSpPr>
      <p:grpSpPr>
        <a:xfrm>
          <a:off x="0" y="0"/>
          <a:ext cx="0" cy="0"/>
          <a:chOff x="0" y="0"/>
          <a:chExt cx="0" cy="0"/>
        </a:xfrm>
      </p:grpSpPr>
      <p:sp>
        <p:nvSpPr>
          <p:cNvPr id="9" name="流程图: 接点 8">
            <a:extLst>
              <a:ext uri="{FF2B5EF4-FFF2-40B4-BE49-F238E27FC236}">
                <a16:creationId xmlns:a16="http://schemas.microsoft.com/office/drawing/2014/main" id="{B43FA9AE-A95B-ABFC-FEFE-50C026BF7E46}"/>
              </a:ext>
            </a:extLst>
          </p:cNvPr>
          <p:cNvSpPr/>
          <p:nvPr/>
        </p:nvSpPr>
        <p:spPr>
          <a:xfrm>
            <a:off x="6937633" y="1821710"/>
            <a:ext cx="978198" cy="978198"/>
          </a:xfrm>
          <a:prstGeom prst="flowChartConnector">
            <a:avLst/>
          </a:prstGeom>
          <a:solidFill>
            <a:srgbClr val="FF00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ADE779C-59E7-8B74-614C-C4C92EF08298}"/>
              </a:ext>
            </a:extLst>
          </p:cNvPr>
          <p:cNvSpPr>
            <a:spLocks noGrp="1"/>
          </p:cNvSpPr>
          <p:nvPr>
            <p:ph type="title"/>
          </p:nvPr>
        </p:nvSpPr>
        <p:spPr>
          <a:xfrm>
            <a:off x="6937633" y="1874615"/>
            <a:ext cx="987203" cy="872387"/>
          </a:xfrm>
        </p:spPr>
        <p:txBody>
          <a:bodyPr>
            <a:normAutofit/>
          </a:bodyPr>
          <a:lstStyle/>
          <a:p>
            <a:r>
              <a:rPr lang="en-US" altLang="zh-CN" sz="4800" b="1" dirty="0">
                <a:solidFill>
                  <a:schemeClr val="bg1"/>
                </a:solidFill>
              </a:rPr>
              <a:t>04</a:t>
            </a:r>
            <a:endParaRPr lang="zh-CN" altLang="en-US" sz="4800" b="1" dirty="0">
              <a:solidFill>
                <a:schemeClr val="bg1"/>
              </a:solidFill>
            </a:endParaRPr>
          </a:p>
        </p:txBody>
      </p:sp>
      <p:sp>
        <p:nvSpPr>
          <p:cNvPr id="6" name="文本框 5">
            <a:extLst>
              <a:ext uri="{FF2B5EF4-FFF2-40B4-BE49-F238E27FC236}">
                <a16:creationId xmlns:a16="http://schemas.microsoft.com/office/drawing/2014/main" id="{24055425-961D-9CDB-98FD-A5313D12E41A}"/>
              </a:ext>
            </a:extLst>
          </p:cNvPr>
          <p:cNvSpPr txBox="1"/>
          <p:nvPr/>
        </p:nvSpPr>
        <p:spPr>
          <a:xfrm>
            <a:off x="5938288" y="3075057"/>
            <a:ext cx="4850293"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情感趋势分析</a:t>
            </a:r>
            <a:endParaRPr lang="zh-CN" altLang="zh-CN" sz="4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6511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3C0DCF-1C5B-2B24-DC0F-0A5BC0B5AF83}"/>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情感趋势</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分析</a:t>
            </a:r>
            <a:endParaRPr lang="zh-CN" altLang="en-US" sz="2800" dirty="0">
              <a:solidFill>
                <a:schemeClr val="tx1">
                  <a:lumMod val="50000"/>
                  <a:lumOff val="50000"/>
                </a:schemeClr>
              </a:solidFill>
            </a:endParaRPr>
          </a:p>
        </p:txBody>
      </p:sp>
      <p:grpSp>
        <p:nvGrpSpPr>
          <p:cNvPr id="11" name="组合 10">
            <a:extLst>
              <a:ext uri="{FF2B5EF4-FFF2-40B4-BE49-F238E27FC236}">
                <a16:creationId xmlns:a16="http://schemas.microsoft.com/office/drawing/2014/main" id="{3B488105-CDF3-FF6C-988A-823FF7DF26C6}"/>
              </a:ext>
            </a:extLst>
          </p:cNvPr>
          <p:cNvGrpSpPr/>
          <p:nvPr/>
        </p:nvGrpSpPr>
        <p:grpSpPr>
          <a:xfrm>
            <a:off x="275063" y="1962615"/>
            <a:ext cx="11835161" cy="3982257"/>
            <a:chOff x="223024" y="1442225"/>
            <a:chExt cx="11835161" cy="3982257"/>
          </a:xfrm>
        </p:grpSpPr>
        <p:pic>
          <p:nvPicPr>
            <p:cNvPr id="5" name="图片 4">
              <a:extLst>
                <a:ext uri="{FF2B5EF4-FFF2-40B4-BE49-F238E27FC236}">
                  <a16:creationId xmlns:a16="http://schemas.microsoft.com/office/drawing/2014/main" id="{DD44590E-7B33-83B8-6A5C-20AF4BC58ED1}"/>
                </a:ext>
              </a:extLst>
            </p:cNvPr>
            <p:cNvPicPr>
              <a:picLocks noChangeAspect="1"/>
            </p:cNvPicPr>
            <p:nvPr/>
          </p:nvPicPr>
          <p:blipFill>
            <a:blip r:embed="rId2" cstate="print">
              <a:extLst>
                <a:ext uri="{28A0092B-C50C-407E-A947-70E740481C1C}">
                  <a14:useLocalDpi xmlns:a14="http://schemas.microsoft.com/office/drawing/2010/main" val="0"/>
                </a:ext>
              </a:extLst>
            </a:blip>
            <a:srcRect l="6733" t="7061" r="9533" b="2136"/>
            <a:stretch>
              <a:fillRect/>
            </a:stretch>
          </p:blipFill>
          <p:spPr>
            <a:xfrm>
              <a:off x="278304" y="1442225"/>
              <a:ext cx="5817696" cy="3154450"/>
            </a:xfrm>
            <a:prstGeom prst="rect">
              <a:avLst/>
            </a:prstGeom>
          </p:spPr>
        </p:pic>
        <p:pic>
          <p:nvPicPr>
            <p:cNvPr id="6" name="图片 5">
              <a:extLst>
                <a:ext uri="{FF2B5EF4-FFF2-40B4-BE49-F238E27FC236}">
                  <a16:creationId xmlns:a16="http://schemas.microsoft.com/office/drawing/2014/main" id="{CC0EDA01-B7BF-0D90-CA18-1E96226587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7249" y="2364060"/>
              <a:ext cx="5624408" cy="3060422"/>
            </a:xfrm>
            <a:prstGeom prst="rect">
              <a:avLst/>
            </a:prstGeom>
          </p:spPr>
        </p:pic>
        <p:cxnSp>
          <p:nvCxnSpPr>
            <p:cNvPr id="10" name="直接连接符 9">
              <a:extLst>
                <a:ext uri="{FF2B5EF4-FFF2-40B4-BE49-F238E27FC236}">
                  <a16:creationId xmlns:a16="http://schemas.microsoft.com/office/drawing/2014/main" id="{D1CE0CF0-B496-1CAB-1279-8E2573557DB0}"/>
                </a:ext>
              </a:extLst>
            </p:cNvPr>
            <p:cNvCxnSpPr/>
            <p:nvPr/>
          </p:nvCxnSpPr>
          <p:spPr>
            <a:xfrm flipV="1">
              <a:off x="223024" y="3843453"/>
              <a:ext cx="11835161"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2" name="文本框 11">
            <a:extLst>
              <a:ext uri="{FF2B5EF4-FFF2-40B4-BE49-F238E27FC236}">
                <a16:creationId xmlns:a16="http://schemas.microsoft.com/office/drawing/2014/main" id="{C783D571-0DED-3DB2-699B-B93F17AB704B}"/>
              </a:ext>
            </a:extLst>
          </p:cNvPr>
          <p:cNvSpPr txBox="1"/>
          <p:nvPr/>
        </p:nvSpPr>
        <p:spPr>
          <a:xfrm>
            <a:off x="3796256" y="682295"/>
            <a:ext cx="2936488" cy="461665"/>
          </a:xfrm>
          <a:prstGeom prst="rect">
            <a:avLst/>
          </a:prstGeom>
          <a:noFill/>
          <a:effectLst/>
        </p:spPr>
        <p:txBody>
          <a:bodyPr wrap="square" rtlCol="0">
            <a:spAutoFit/>
          </a:bodyPr>
          <a:lstStyle/>
          <a:p>
            <a:r>
              <a:rPr kumimoji="0" lang="zh-CN" altLang="en-US" sz="2400" b="1" i="0" u="none" strike="noStrike" kern="1200" cap="none" spc="0" normalizeH="0" baseline="0" noProof="0" dirty="0">
                <a:ln>
                  <a:noFill/>
                </a:ln>
                <a:solidFill>
                  <a:prstClr val="black">
                    <a:lumMod val="50000"/>
                    <a:lumOff val="50000"/>
                  </a:prstClr>
                </a:solidFill>
                <a:effectLst>
                  <a:reflection blurRad="6350" stA="50000" endA="300" endPos="50000" dist="29997" dir="5400000" sy="-100000" algn="bl" rotWithShape="0"/>
                </a:effectLst>
                <a:uLnTx/>
                <a:uFillTx/>
                <a:latin typeface="微软雅黑" panose="020B0503020204020204" pitchFamily="34" charset="-122"/>
                <a:ea typeface="微软雅黑" panose="020B0503020204020204" pitchFamily="34" charset="-122"/>
                <a:cs typeface="+mn-cs"/>
              </a:rPr>
              <a:t>全文</a:t>
            </a:r>
            <a:r>
              <a:rPr kumimoji="0" lang="en-US" altLang="zh-CN" sz="2400" b="1" i="0" u="none" strike="noStrike" kern="1200" cap="none" spc="0" normalizeH="0" baseline="0" noProof="0" dirty="0">
                <a:ln>
                  <a:noFill/>
                </a:ln>
                <a:solidFill>
                  <a:prstClr val="black">
                    <a:lumMod val="50000"/>
                    <a:lumOff val="50000"/>
                  </a:prstClr>
                </a:solidFill>
                <a:effectLst>
                  <a:reflection blurRad="6350" stA="50000" endA="300" endPos="50000" dist="29997" dir="5400000" sy="-100000" algn="bl" rotWithShape="0"/>
                </a:effectLst>
                <a:uLnTx/>
                <a:uFillTx/>
                <a:latin typeface="微软雅黑" panose="020B0503020204020204" pitchFamily="34" charset="-122"/>
                <a:ea typeface="微软雅黑" panose="020B0503020204020204" pitchFamily="34" charset="-122"/>
                <a:cs typeface="+mn-cs"/>
              </a:rPr>
              <a:t>/</a:t>
            </a:r>
            <a:r>
              <a:rPr lang="zh-CN" altLang="en-US" sz="2400" b="1" dirty="0">
                <a:solidFill>
                  <a:prstClr val="black">
                    <a:lumMod val="50000"/>
                    <a:lumOff val="50000"/>
                  </a:prstClr>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剧</a:t>
            </a:r>
            <a:r>
              <a:rPr kumimoji="0" lang="zh-CN" altLang="en-US" sz="2400" b="1" i="0" u="none" strike="noStrike" kern="1200" cap="none" spc="0" normalizeH="0" baseline="0" noProof="0" dirty="0">
                <a:ln>
                  <a:noFill/>
                </a:ln>
                <a:solidFill>
                  <a:prstClr val="black">
                    <a:lumMod val="50000"/>
                    <a:lumOff val="50000"/>
                  </a:prstClr>
                </a:solidFill>
                <a:effectLst>
                  <a:reflection blurRad="6350" stA="50000" endA="300" endPos="50000" dist="29997" dir="5400000" sy="-100000" algn="bl" rotWithShape="0"/>
                </a:effectLst>
                <a:uLnTx/>
                <a:uFillTx/>
                <a:latin typeface="微软雅黑" panose="020B0503020204020204" pitchFamily="34" charset="-122"/>
                <a:ea typeface="微软雅黑" panose="020B0503020204020204" pitchFamily="34" charset="-122"/>
                <a:cs typeface="+mn-cs"/>
              </a:rPr>
              <a:t>情感变化</a:t>
            </a:r>
            <a:endParaRPr lang="zh-CN" altLang="en-US" sz="2400" dirty="0"/>
          </a:p>
        </p:txBody>
      </p:sp>
      <p:grpSp>
        <p:nvGrpSpPr>
          <p:cNvPr id="7" name="组合 6">
            <a:extLst>
              <a:ext uri="{FF2B5EF4-FFF2-40B4-BE49-F238E27FC236}">
                <a16:creationId xmlns:a16="http://schemas.microsoft.com/office/drawing/2014/main" id="{E080FE1B-354E-6572-C841-BF7136CD7DCC}"/>
              </a:ext>
            </a:extLst>
          </p:cNvPr>
          <p:cNvGrpSpPr/>
          <p:nvPr/>
        </p:nvGrpSpPr>
        <p:grpSpPr>
          <a:xfrm>
            <a:off x="637953" y="2454391"/>
            <a:ext cx="11374073" cy="1417676"/>
            <a:chOff x="637953" y="2454391"/>
            <a:chExt cx="11374073" cy="1417676"/>
          </a:xfrm>
        </p:grpSpPr>
        <p:sp>
          <p:nvSpPr>
            <p:cNvPr id="2" name="矩形 1">
              <a:extLst>
                <a:ext uri="{FF2B5EF4-FFF2-40B4-BE49-F238E27FC236}">
                  <a16:creationId xmlns:a16="http://schemas.microsoft.com/office/drawing/2014/main" id="{21BA0EC8-B75F-1D7B-A576-612FD4EFF378}"/>
                </a:ext>
              </a:extLst>
            </p:cNvPr>
            <p:cNvSpPr/>
            <p:nvPr/>
          </p:nvSpPr>
          <p:spPr>
            <a:xfrm>
              <a:off x="637953" y="2454391"/>
              <a:ext cx="5651335" cy="708838"/>
            </a:xfrm>
            <a:prstGeom prst="rect">
              <a:avLst/>
            </a:prstGeom>
            <a:noFill/>
            <a:ln w="28575">
              <a:solidFill>
                <a:srgbClr val="FF00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15F4444-07BD-9B84-E4BB-5B299F047D67}"/>
                </a:ext>
              </a:extLst>
            </p:cNvPr>
            <p:cNvSpPr/>
            <p:nvPr/>
          </p:nvSpPr>
          <p:spPr>
            <a:xfrm>
              <a:off x="6360691" y="3163229"/>
              <a:ext cx="5651335" cy="708838"/>
            </a:xfrm>
            <a:prstGeom prst="rect">
              <a:avLst/>
            </a:prstGeom>
            <a:noFill/>
            <a:ln w="28575">
              <a:solidFill>
                <a:srgbClr val="FF00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760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04B731-6F17-912D-5AFD-3BF3C855082E}"/>
              </a:ext>
            </a:extLst>
          </p:cNvPr>
          <p:cNvPicPr>
            <a:picLocks noChangeAspect="1"/>
          </p:cNvPicPr>
          <p:nvPr/>
        </p:nvPicPr>
        <p:blipFill>
          <a:blip r:embed="rId2">
            <a:extLst>
              <a:ext uri="{28A0092B-C50C-407E-A947-70E740481C1C}">
                <a14:useLocalDpi xmlns:a14="http://schemas.microsoft.com/office/drawing/2010/main" val="0"/>
              </a:ext>
            </a:extLst>
          </a:blip>
          <a:srcRect l="3479" r="8965"/>
          <a:stretch>
            <a:fillRect/>
          </a:stretch>
        </p:blipFill>
        <p:spPr>
          <a:xfrm>
            <a:off x="297366" y="1321804"/>
            <a:ext cx="5612781" cy="2711548"/>
          </a:xfrm>
          <a:prstGeom prst="rect">
            <a:avLst/>
          </a:prstGeom>
        </p:spPr>
      </p:pic>
      <p:pic>
        <p:nvPicPr>
          <p:cNvPr id="4" name="图片 3">
            <a:extLst>
              <a:ext uri="{FF2B5EF4-FFF2-40B4-BE49-F238E27FC236}">
                <a16:creationId xmlns:a16="http://schemas.microsoft.com/office/drawing/2014/main" id="{ADFFC108-802B-7956-74A3-E299FE01D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80" y="4108225"/>
            <a:ext cx="6200079" cy="2722917"/>
          </a:xfrm>
          <a:prstGeom prst="rect">
            <a:avLst/>
          </a:prstGeom>
        </p:spPr>
      </p:pic>
      <p:pic>
        <p:nvPicPr>
          <p:cNvPr id="5" name="图片 4">
            <a:extLst>
              <a:ext uri="{FF2B5EF4-FFF2-40B4-BE49-F238E27FC236}">
                <a16:creationId xmlns:a16="http://schemas.microsoft.com/office/drawing/2014/main" id="{116BC056-9903-BC88-5B62-C8A48C871A9D}"/>
              </a:ext>
            </a:extLst>
          </p:cNvPr>
          <p:cNvPicPr>
            <a:picLocks noChangeAspect="1"/>
          </p:cNvPicPr>
          <p:nvPr/>
        </p:nvPicPr>
        <p:blipFill>
          <a:blip r:embed="rId4">
            <a:extLst>
              <a:ext uri="{28A0092B-C50C-407E-A947-70E740481C1C}">
                <a14:useLocalDpi xmlns:a14="http://schemas.microsoft.com/office/drawing/2010/main" val="0"/>
              </a:ext>
            </a:extLst>
          </a:blip>
          <a:srcRect l="4036" r="6631"/>
          <a:stretch>
            <a:fillRect/>
          </a:stretch>
        </p:blipFill>
        <p:spPr>
          <a:xfrm>
            <a:off x="6096000" y="1344106"/>
            <a:ext cx="5674846" cy="2711548"/>
          </a:xfrm>
          <a:prstGeom prst="rect">
            <a:avLst/>
          </a:prstGeom>
        </p:spPr>
      </p:pic>
      <p:sp>
        <p:nvSpPr>
          <p:cNvPr id="2" name="文本框 1">
            <a:extLst>
              <a:ext uri="{FF2B5EF4-FFF2-40B4-BE49-F238E27FC236}">
                <a16:creationId xmlns:a16="http://schemas.microsoft.com/office/drawing/2014/main" id="{B5DE17B8-AB31-472D-DED4-D1EF60E58FEF}"/>
              </a:ext>
            </a:extLst>
          </p:cNvPr>
          <p:cNvSpPr txBox="1"/>
          <p:nvPr/>
        </p:nvSpPr>
        <p:spPr>
          <a:xfrm>
            <a:off x="510363" y="515688"/>
            <a:ext cx="6096000" cy="1015663"/>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情感趋势</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分析    </a:t>
            </a:r>
            <a:r>
              <a:rPr lang="zh-CN" altLang="en-US" sz="2800" b="1" dirty="0">
                <a:solidFill>
                  <a:prstClr val="black">
                    <a:lumMod val="50000"/>
                    <a:lumOff val="50000"/>
                  </a:prstClr>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全文</a:t>
            </a:r>
            <a:r>
              <a:rPr lang="en-US" altLang="zh-CN" sz="2800" b="1" dirty="0">
                <a:solidFill>
                  <a:prstClr val="black">
                    <a:lumMod val="50000"/>
                    <a:lumOff val="50000"/>
                  </a:prstClr>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a:t>
            </a:r>
            <a:r>
              <a:rPr lang="zh-CN" altLang="en-US" sz="2800" b="1" dirty="0">
                <a:solidFill>
                  <a:prstClr val="black">
                    <a:lumMod val="50000"/>
                    <a:lumOff val="50000"/>
                  </a:prstClr>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剧情感变化</a:t>
            </a:r>
            <a:endParaRPr lang="zh-CN" altLang="en-US" sz="2800" dirty="0"/>
          </a:p>
          <a:p>
            <a:endParaRPr lang="zh-CN" altLang="en-US" sz="2800" dirty="0">
              <a:solidFill>
                <a:srgbClr val="FF0011"/>
              </a:solidFill>
            </a:endParaRPr>
          </a:p>
        </p:txBody>
      </p:sp>
      <p:cxnSp>
        <p:nvCxnSpPr>
          <p:cNvPr id="7" name="直接连接符 6">
            <a:extLst>
              <a:ext uri="{FF2B5EF4-FFF2-40B4-BE49-F238E27FC236}">
                <a16:creationId xmlns:a16="http://schemas.microsoft.com/office/drawing/2014/main" id="{AB1A8F03-0B00-4D77-031E-9D2B5C9492AE}"/>
              </a:ext>
            </a:extLst>
          </p:cNvPr>
          <p:cNvCxnSpPr/>
          <p:nvPr/>
        </p:nvCxnSpPr>
        <p:spPr>
          <a:xfrm>
            <a:off x="230459" y="2520176"/>
            <a:ext cx="11716214"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8" name="矩形 7">
            <a:extLst>
              <a:ext uri="{FF2B5EF4-FFF2-40B4-BE49-F238E27FC236}">
                <a16:creationId xmlns:a16="http://schemas.microsoft.com/office/drawing/2014/main" id="{7899C48F-6D75-0AE0-E525-09A91B5FD4C7}"/>
              </a:ext>
            </a:extLst>
          </p:cNvPr>
          <p:cNvSpPr/>
          <p:nvPr/>
        </p:nvSpPr>
        <p:spPr>
          <a:xfrm>
            <a:off x="356838" y="4108225"/>
            <a:ext cx="10400371" cy="2774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30000"/>
              </a:lnSpc>
            </a:pPr>
            <a:r>
              <a:rPr lang="zh-CN" altLang="en-US" dirty="0">
                <a:solidFill>
                  <a:schemeClr val="tx1"/>
                </a:solidFill>
                <a:latin typeface="微软雅黑" panose="020B0503020204020204" pitchFamily="34" charset="-122"/>
                <a:ea typeface="微软雅黑" panose="020B0503020204020204" pitchFamily="34" charset="-122"/>
              </a:rPr>
              <a:t>小说与剧本主要人物情感变化对比：</a:t>
            </a:r>
          </a:p>
          <a:p>
            <a:pPr marL="285750" indent="-285750" algn="just">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rPr>
              <a:t>波动幅度：</a:t>
            </a:r>
            <a:r>
              <a:rPr lang="zh-CN" altLang="en-US" dirty="0">
                <a:solidFill>
                  <a:schemeClr val="tx1"/>
                </a:solidFill>
                <a:latin typeface="微软雅黑" panose="020B0503020204020204" pitchFamily="34" charset="-122"/>
                <a:ea typeface="微软雅黑" panose="020B0503020204020204" pitchFamily="34" charset="-122"/>
              </a:rPr>
              <a:t>小说图曲线呈渐进变化，无极端跳跃；剧本图曲线频繁出现大幅起落，极端值占比更高。</a:t>
            </a: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b="1" dirty="0">
                <a:solidFill>
                  <a:schemeClr val="tx1"/>
                </a:solidFill>
                <a:latin typeface="微软雅黑" panose="020B0503020204020204" pitchFamily="34" charset="-122"/>
                <a:ea typeface="微软雅黑" panose="020B0503020204020204" pitchFamily="34" charset="-122"/>
              </a:rPr>
              <a:t>情感分布：</a:t>
            </a:r>
            <a:r>
              <a:rPr lang="zh-CN" altLang="en-US" dirty="0">
                <a:solidFill>
                  <a:schemeClr val="tx1"/>
                </a:solidFill>
                <a:latin typeface="微软雅黑" panose="020B0503020204020204" pitchFamily="34" charset="-122"/>
                <a:ea typeface="微软雅黑" panose="020B0503020204020204" pitchFamily="34" charset="-122"/>
              </a:rPr>
              <a:t>小说图三条曲线多围绕</a:t>
            </a:r>
            <a:r>
              <a:rPr lang="en-US" altLang="zh-CN" dirty="0">
                <a:solidFill>
                  <a:schemeClr val="tx1"/>
                </a:solidFill>
                <a:latin typeface="微软雅黑" panose="020B0503020204020204" pitchFamily="34" charset="-122"/>
                <a:ea typeface="微软雅黑" panose="020B0503020204020204" pitchFamily="34" charset="-122"/>
              </a:rPr>
              <a:t>0.5</a:t>
            </a:r>
            <a:r>
              <a:rPr lang="zh-CN" altLang="en-US" dirty="0">
                <a:solidFill>
                  <a:schemeClr val="tx1"/>
                </a:solidFill>
                <a:latin typeface="微软雅黑" panose="020B0503020204020204" pitchFamily="34" charset="-122"/>
                <a:ea typeface="微软雅黑" panose="020B0503020204020204" pitchFamily="34" charset="-122"/>
              </a:rPr>
              <a:t>中性线波动，整体偏中性；剧本图曲线偏离中性线频次更高，两极化分布特征明显。</a:t>
            </a:r>
          </a:p>
          <a:p>
            <a:pPr algn="ctr"/>
            <a:endParaRPr lang="zh-CN" altLang="en-US" dirty="0"/>
          </a:p>
        </p:txBody>
      </p:sp>
      <p:sp>
        <p:nvSpPr>
          <p:cNvPr id="6" name="矩形 5">
            <a:extLst>
              <a:ext uri="{FF2B5EF4-FFF2-40B4-BE49-F238E27FC236}">
                <a16:creationId xmlns:a16="http://schemas.microsoft.com/office/drawing/2014/main" id="{B6DE3C2A-E852-2AF8-69A7-FF9CF802F243}"/>
              </a:ext>
            </a:extLst>
          </p:cNvPr>
          <p:cNvSpPr/>
          <p:nvPr/>
        </p:nvSpPr>
        <p:spPr>
          <a:xfrm>
            <a:off x="356838" y="1588055"/>
            <a:ext cx="11537796" cy="510100"/>
          </a:xfrm>
          <a:prstGeom prst="rect">
            <a:avLst/>
          </a:prstGeom>
          <a:noFill/>
          <a:ln w="28575">
            <a:solidFill>
              <a:srgbClr val="FF00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60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C983B-0CC8-B89C-C2A5-C29AFE95F08F}"/>
              </a:ext>
            </a:extLst>
          </p:cNvPr>
          <p:cNvSpPr>
            <a:spLocks noGrp="1"/>
          </p:cNvSpPr>
          <p:nvPr>
            <p:ph type="title"/>
          </p:nvPr>
        </p:nvSpPr>
        <p:spPr>
          <a:xfrm>
            <a:off x="4582765" y="689255"/>
            <a:ext cx="1374777" cy="536032"/>
          </a:xfrm>
        </p:spPr>
        <p:txBody>
          <a:bodyPr>
            <a:noAutofit/>
          </a:bodyPr>
          <a:lstStyle/>
          <a:p>
            <a:r>
              <a:rPr lang="zh-CN" altLang="en-US" sz="3600" b="1" dirty="0">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目  录</a:t>
            </a:r>
          </a:p>
        </p:txBody>
      </p:sp>
      <p:grpSp>
        <p:nvGrpSpPr>
          <p:cNvPr id="54" name="组合 53">
            <a:extLst>
              <a:ext uri="{FF2B5EF4-FFF2-40B4-BE49-F238E27FC236}">
                <a16:creationId xmlns:a16="http://schemas.microsoft.com/office/drawing/2014/main" id="{C4D9004F-FDBA-3D52-7A64-7C12F76F279E}"/>
              </a:ext>
            </a:extLst>
          </p:cNvPr>
          <p:cNvGrpSpPr/>
          <p:nvPr/>
        </p:nvGrpSpPr>
        <p:grpSpPr>
          <a:xfrm>
            <a:off x="4594310" y="1489455"/>
            <a:ext cx="3775836" cy="477054"/>
            <a:chOff x="4594310" y="1489455"/>
            <a:chExt cx="3775836" cy="477054"/>
          </a:xfrm>
        </p:grpSpPr>
        <p:sp>
          <p:nvSpPr>
            <p:cNvPr id="35" name="文本框 34">
              <a:extLst>
                <a:ext uri="{FF2B5EF4-FFF2-40B4-BE49-F238E27FC236}">
                  <a16:creationId xmlns:a16="http://schemas.microsoft.com/office/drawing/2014/main" id="{81269AC7-5048-DE51-E258-59EB134CC1A7}"/>
                </a:ext>
              </a:extLst>
            </p:cNvPr>
            <p:cNvSpPr txBox="1"/>
            <p:nvPr/>
          </p:nvSpPr>
          <p:spPr>
            <a:xfrm>
              <a:off x="4594310" y="1489455"/>
              <a:ext cx="692394" cy="477054"/>
            </a:xfrm>
            <a:prstGeom prst="rect">
              <a:avLst/>
            </a:prstGeom>
            <a:noFill/>
          </p:spPr>
          <p:txBody>
            <a:bodyPr wrap="square" rtlCol="0">
              <a:spAutoFit/>
            </a:bodyPr>
            <a:lstStyle/>
            <a:p>
              <a:r>
                <a:rPr lang="en-US" altLang="zh-CN" sz="2500" b="1" dirty="0">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01</a:t>
              </a:r>
              <a:endParaRPr lang="zh-CN" altLang="en-US" sz="2500" b="1" dirty="0">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E8D19307-70BA-657E-73DD-DCA2C205A177}"/>
                </a:ext>
              </a:extLst>
            </p:cNvPr>
            <p:cNvSpPr txBox="1"/>
            <p:nvPr/>
          </p:nvSpPr>
          <p:spPr>
            <a:xfrm>
              <a:off x="5286704" y="1497150"/>
              <a:ext cx="308344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简介</a:t>
              </a:r>
              <a:r>
                <a:rPr lang="zh-CN" altLang="zh-CN" sz="2400" b="1" dirty="0">
                  <a:latin typeface="微软雅黑" panose="020B0503020204020204" pitchFamily="34" charset="-122"/>
                  <a:ea typeface="微软雅黑" panose="020B0503020204020204" pitchFamily="34" charset="-122"/>
                </a:rPr>
                <a:t>和研究介绍</a:t>
              </a:r>
              <a:endParaRPr lang="zh-CN" altLang="en-US" sz="2400" b="1" dirty="0">
                <a:latin typeface="微软雅黑" panose="020B0503020204020204" pitchFamily="34" charset="-122"/>
                <a:ea typeface="微软雅黑" panose="020B0503020204020204" pitchFamily="34" charset="-122"/>
              </a:endParaRPr>
            </a:p>
          </p:txBody>
        </p:sp>
      </p:grpSp>
      <p:grpSp>
        <p:nvGrpSpPr>
          <p:cNvPr id="55" name="组合 54">
            <a:extLst>
              <a:ext uri="{FF2B5EF4-FFF2-40B4-BE49-F238E27FC236}">
                <a16:creationId xmlns:a16="http://schemas.microsoft.com/office/drawing/2014/main" id="{1DA3D0E9-49F2-5BFC-DA12-A06E127A61A1}"/>
              </a:ext>
            </a:extLst>
          </p:cNvPr>
          <p:cNvGrpSpPr/>
          <p:nvPr/>
        </p:nvGrpSpPr>
        <p:grpSpPr>
          <a:xfrm>
            <a:off x="4594310" y="2271074"/>
            <a:ext cx="4325212" cy="504726"/>
            <a:chOff x="4594310" y="2519542"/>
            <a:chExt cx="4325212" cy="504726"/>
          </a:xfrm>
        </p:grpSpPr>
        <p:sp>
          <p:nvSpPr>
            <p:cNvPr id="47" name="文本框 46">
              <a:extLst>
                <a:ext uri="{FF2B5EF4-FFF2-40B4-BE49-F238E27FC236}">
                  <a16:creationId xmlns:a16="http://schemas.microsoft.com/office/drawing/2014/main" id="{E686E842-2B89-F4F8-1E23-22C63C9ECF06}"/>
                </a:ext>
              </a:extLst>
            </p:cNvPr>
            <p:cNvSpPr txBox="1"/>
            <p:nvPr/>
          </p:nvSpPr>
          <p:spPr>
            <a:xfrm>
              <a:off x="4594310" y="2519542"/>
              <a:ext cx="675844" cy="477054"/>
            </a:xfrm>
            <a:prstGeom prst="rect">
              <a:avLst/>
            </a:prstGeom>
            <a:noFill/>
          </p:spPr>
          <p:txBody>
            <a:bodyPr wrap="square">
              <a:spAutoFit/>
            </a:bodyPr>
            <a:lstStyle>
              <a:defPPr>
                <a:defRPr lang="zh-CN"/>
              </a:defPPr>
              <a:lvl1pPr>
                <a:defRPr sz="2500" b="1">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defRPr>
              </a:lvl1pPr>
            </a:lstStyle>
            <a:p>
              <a:r>
                <a:rPr lang="en-US" altLang="zh-CN" dirty="0"/>
                <a:t>02</a:t>
              </a:r>
              <a:endParaRPr lang="zh-CN" altLang="en-US" dirty="0"/>
            </a:p>
          </p:txBody>
        </p:sp>
        <p:sp>
          <p:nvSpPr>
            <p:cNvPr id="51" name="文本框 50">
              <a:extLst>
                <a:ext uri="{FF2B5EF4-FFF2-40B4-BE49-F238E27FC236}">
                  <a16:creationId xmlns:a16="http://schemas.microsoft.com/office/drawing/2014/main" id="{68F1088F-B70E-8E16-0F60-AFFCEA9541CF}"/>
                </a:ext>
              </a:extLst>
            </p:cNvPr>
            <p:cNvSpPr txBox="1"/>
            <p:nvPr/>
          </p:nvSpPr>
          <p:spPr>
            <a:xfrm>
              <a:off x="5270154" y="2562603"/>
              <a:ext cx="3649368" cy="461665"/>
            </a:xfrm>
            <a:prstGeom prst="rect">
              <a:avLst/>
            </a:prstGeom>
            <a:noFill/>
          </p:spPr>
          <p:txBody>
            <a:bodyPr wrap="square" rtlCol="0">
              <a:spAutoFit/>
            </a:bodyPr>
            <a:lstStyle/>
            <a:p>
              <a:r>
                <a:rPr lang="zh-CN" altLang="zh-CN" sz="2400" b="1" dirty="0">
                  <a:latin typeface="微软雅黑" panose="020B0503020204020204" pitchFamily="34" charset="-122"/>
                  <a:ea typeface="微软雅黑" panose="020B0503020204020204" pitchFamily="34" charset="-122"/>
                </a:rPr>
                <a:t>数据收集与数据清洗</a:t>
              </a:r>
            </a:p>
          </p:txBody>
        </p:sp>
      </p:grpSp>
      <p:grpSp>
        <p:nvGrpSpPr>
          <p:cNvPr id="56" name="组合 55">
            <a:extLst>
              <a:ext uri="{FF2B5EF4-FFF2-40B4-BE49-F238E27FC236}">
                <a16:creationId xmlns:a16="http://schemas.microsoft.com/office/drawing/2014/main" id="{81DBDCE0-A0CC-B198-5318-281B18A953EC}"/>
              </a:ext>
            </a:extLst>
          </p:cNvPr>
          <p:cNvGrpSpPr/>
          <p:nvPr/>
        </p:nvGrpSpPr>
        <p:grpSpPr>
          <a:xfrm>
            <a:off x="4594310" y="3931715"/>
            <a:ext cx="4365299" cy="477054"/>
            <a:chOff x="4615668" y="3603587"/>
            <a:chExt cx="4365299" cy="477054"/>
          </a:xfrm>
        </p:grpSpPr>
        <p:sp>
          <p:nvSpPr>
            <p:cNvPr id="48" name="文本框 47">
              <a:extLst>
                <a:ext uri="{FF2B5EF4-FFF2-40B4-BE49-F238E27FC236}">
                  <a16:creationId xmlns:a16="http://schemas.microsoft.com/office/drawing/2014/main" id="{05A2FD7D-284A-08FB-4B29-F62849653632}"/>
                </a:ext>
              </a:extLst>
            </p:cNvPr>
            <p:cNvSpPr txBox="1"/>
            <p:nvPr/>
          </p:nvSpPr>
          <p:spPr>
            <a:xfrm>
              <a:off x="4615668" y="3603587"/>
              <a:ext cx="633128" cy="477054"/>
            </a:xfrm>
            <a:prstGeom prst="rect">
              <a:avLst/>
            </a:prstGeom>
            <a:noFill/>
          </p:spPr>
          <p:txBody>
            <a:bodyPr wrap="square">
              <a:spAutoFit/>
            </a:bodyPr>
            <a:lstStyle>
              <a:defPPr>
                <a:defRPr lang="zh-CN"/>
              </a:defPPr>
              <a:lvl1pPr>
                <a:defRPr sz="2500" b="1">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defRPr>
              </a:lvl1pPr>
            </a:lstStyle>
            <a:p>
              <a:r>
                <a:rPr lang="en-US" altLang="zh-CN" dirty="0"/>
                <a:t>04</a:t>
              </a:r>
              <a:endParaRPr lang="zh-CN" altLang="en-US" dirty="0"/>
            </a:p>
          </p:txBody>
        </p:sp>
        <p:sp>
          <p:nvSpPr>
            <p:cNvPr id="52" name="文本框 51">
              <a:extLst>
                <a:ext uri="{FF2B5EF4-FFF2-40B4-BE49-F238E27FC236}">
                  <a16:creationId xmlns:a16="http://schemas.microsoft.com/office/drawing/2014/main" id="{3F17C4B9-7D6A-C1CD-DBBA-208A735C2758}"/>
                </a:ext>
              </a:extLst>
            </p:cNvPr>
            <p:cNvSpPr txBox="1"/>
            <p:nvPr/>
          </p:nvSpPr>
          <p:spPr>
            <a:xfrm>
              <a:off x="5331599" y="3607202"/>
              <a:ext cx="36493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情感趋势分析</a:t>
              </a:r>
              <a:endParaRPr lang="zh-CN" altLang="zh-CN" sz="2400" b="1" dirty="0">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D9C00EEF-1295-2461-40A5-96B51784461A}"/>
              </a:ext>
            </a:extLst>
          </p:cNvPr>
          <p:cNvGrpSpPr/>
          <p:nvPr/>
        </p:nvGrpSpPr>
        <p:grpSpPr>
          <a:xfrm>
            <a:off x="4602015" y="5560140"/>
            <a:ext cx="4452820" cy="477055"/>
            <a:chOff x="4583660" y="4687631"/>
            <a:chExt cx="4452820" cy="477055"/>
          </a:xfrm>
        </p:grpSpPr>
        <p:sp>
          <p:nvSpPr>
            <p:cNvPr id="49" name="文本框 48">
              <a:extLst>
                <a:ext uri="{FF2B5EF4-FFF2-40B4-BE49-F238E27FC236}">
                  <a16:creationId xmlns:a16="http://schemas.microsoft.com/office/drawing/2014/main" id="{43286CCA-4507-3056-F65F-24F33EA6D188}"/>
                </a:ext>
              </a:extLst>
            </p:cNvPr>
            <p:cNvSpPr txBox="1"/>
            <p:nvPr/>
          </p:nvSpPr>
          <p:spPr>
            <a:xfrm>
              <a:off x="4583660" y="4687632"/>
              <a:ext cx="633128" cy="477054"/>
            </a:xfrm>
            <a:prstGeom prst="rect">
              <a:avLst/>
            </a:prstGeom>
            <a:noFill/>
          </p:spPr>
          <p:txBody>
            <a:bodyPr wrap="square">
              <a:spAutoFit/>
            </a:bodyPr>
            <a:lstStyle/>
            <a:p>
              <a:r>
                <a:rPr lang="en-US" altLang="zh-CN" sz="2500" b="1" dirty="0">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06</a:t>
              </a:r>
              <a:endParaRPr lang="zh-CN" altLang="en-US" sz="2500" b="1" dirty="0">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2118DDCD-CABC-54D2-A9CC-3F2006CDF5A4}"/>
                </a:ext>
              </a:extLst>
            </p:cNvPr>
            <p:cNvSpPr txBox="1"/>
            <p:nvPr/>
          </p:nvSpPr>
          <p:spPr>
            <a:xfrm>
              <a:off x="5387112" y="4687631"/>
              <a:ext cx="36493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a:t>
              </a:r>
              <a:endParaRPr lang="zh-CN" altLang="zh-CN" sz="2400" b="1" dirty="0">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6AFFF0E3-84F5-96A3-02D9-C3FA0A414502}"/>
              </a:ext>
            </a:extLst>
          </p:cNvPr>
          <p:cNvGrpSpPr/>
          <p:nvPr/>
        </p:nvGrpSpPr>
        <p:grpSpPr>
          <a:xfrm>
            <a:off x="4594310" y="3103448"/>
            <a:ext cx="4365299" cy="477054"/>
            <a:chOff x="4615668" y="3603587"/>
            <a:chExt cx="4365299" cy="477054"/>
          </a:xfrm>
        </p:grpSpPr>
        <p:sp>
          <p:nvSpPr>
            <p:cNvPr id="4" name="文本框 3">
              <a:extLst>
                <a:ext uri="{FF2B5EF4-FFF2-40B4-BE49-F238E27FC236}">
                  <a16:creationId xmlns:a16="http://schemas.microsoft.com/office/drawing/2014/main" id="{CBD2A960-5D72-9240-31C1-626B7E97A991}"/>
                </a:ext>
              </a:extLst>
            </p:cNvPr>
            <p:cNvSpPr txBox="1"/>
            <p:nvPr/>
          </p:nvSpPr>
          <p:spPr>
            <a:xfrm>
              <a:off x="4615668" y="3603587"/>
              <a:ext cx="633128" cy="477054"/>
            </a:xfrm>
            <a:prstGeom prst="rect">
              <a:avLst/>
            </a:prstGeom>
            <a:noFill/>
          </p:spPr>
          <p:txBody>
            <a:bodyPr wrap="square">
              <a:spAutoFit/>
            </a:bodyPr>
            <a:lstStyle>
              <a:defPPr>
                <a:defRPr lang="zh-CN"/>
              </a:defPPr>
              <a:lvl1pPr>
                <a:defRPr sz="2500" b="1">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defRPr>
              </a:lvl1pPr>
            </a:lstStyle>
            <a:p>
              <a:r>
                <a:rPr lang="en-US" altLang="zh-CN" dirty="0"/>
                <a:t>03</a:t>
              </a:r>
              <a:endParaRPr lang="zh-CN" altLang="en-US" dirty="0"/>
            </a:p>
          </p:txBody>
        </p:sp>
        <p:sp>
          <p:nvSpPr>
            <p:cNvPr id="5" name="文本框 4">
              <a:extLst>
                <a:ext uri="{FF2B5EF4-FFF2-40B4-BE49-F238E27FC236}">
                  <a16:creationId xmlns:a16="http://schemas.microsoft.com/office/drawing/2014/main" id="{75697301-9884-0878-FADC-DCA65DFE4120}"/>
                </a:ext>
              </a:extLst>
            </p:cNvPr>
            <p:cNvSpPr txBox="1"/>
            <p:nvPr/>
          </p:nvSpPr>
          <p:spPr>
            <a:xfrm>
              <a:off x="5331599" y="3607202"/>
              <a:ext cx="36493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人物体系</a:t>
              </a:r>
              <a:endParaRPr lang="zh-CN" altLang="zh-CN" sz="2400" b="1" dirty="0">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AC45FAFC-DB25-693D-C224-2E0C5D03CF2F}"/>
              </a:ext>
            </a:extLst>
          </p:cNvPr>
          <p:cNvGrpSpPr/>
          <p:nvPr/>
        </p:nvGrpSpPr>
        <p:grpSpPr>
          <a:xfrm>
            <a:off x="4582765" y="4763597"/>
            <a:ext cx="4365299" cy="477054"/>
            <a:chOff x="4615668" y="3603587"/>
            <a:chExt cx="4365299" cy="477054"/>
          </a:xfrm>
        </p:grpSpPr>
        <p:sp>
          <p:nvSpPr>
            <p:cNvPr id="7" name="文本框 6">
              <a:extLst>
                <a:ext uri="{FF2B5EF4-FFF2-40B4-BE49-F238E27FC236}">
                  <a16:creationId xmlns:a16="http://schemas.microsoft.com/office/drawing/2014/main" id="{E5B2547D-E4C4-A5EF-E5AC-73C78D6BE957}"/>
                </a:ext>
              </a:extLst>
            </p:cNvPr>
            <p:cNvSpPr txBox="1"/>
            <p:nvPr/>
          </p:nvSpPr>
          <p:spPr>
            <a:xfrm>
              <a:off x="4615668" y="3603587"/>
              <a:ext cx="633128" cy="477054"/>
            </a:xfrm>
            <a:prstGeom prst="rect">
              <a:avLst/>
            </a:prstGeom>
            <a:noFill/>
          </p:spPr>
          <p:txBody>
            <a:bodyPr wrap="square">
              <a:spAutoFit/>
            </a:bodyPr>
            <a:lstStyle>
              <a:defPPr>
                <a:defRPr lang="zh-CN"/>
              </a:defPPr>
              <a:lvl1pPr>
                <a:defRPr sz="2500" b="1">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defRPr>
              </a:lvl1pPr>
            </a:lstStyle>
            <a:p>
              <a:r>
                <a:rPr lang="en-US" altLang="zh-CN" dirty="0"/>
                <a:t>05</a:t>
              </a:r>
              <a:endParaRPr lang="zh-CN" altLang="en-US" dirty="0"/>
            </a:p>
          </p:txBody>
        </p:sp>
        <p:sp>
          <p:nvSpPr>
            <p:cNvPr id="8" name="文本框 7">
              <a:extLst>
                <a:ext uri="{FF2B5EF4-FFF2-40B4-BE49-F238E27FC236}">
                  <a16:creationId xmlns:a16="http://schemas.microsoft.com/office/drawing/2014/main" id="{F5466AB1-1FD4-C047-4750-669E6EDB9AB7}"/>
                </a:ext>
              </a:extLst>
            </p:cNvPr>
            <p:cNvSpPr txBox="1"/>
            <p:nvPr/>
          </p:nvSpPr>
          <p:spPr>
            <a:xfrm>
              <a:off x="5331599" y="3607202"/>
              <a:ext cx="364936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故事主题分析</a:t>
              </a:r>
              <a:endParaRPr lang="zh-CN" altLang="zh-CN" sz="2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482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8077504-CDD6-48FD-C988-C470ACFB53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1854" y="1260643"/>
            <a:ext cx="5567275" cy="2490554"/>
          </a:xfrm>
          <a:prstGeom prst="rect">
            <a:avLst/>
          </a:prstGeom>
        </p:spPr>
      </p:pic>
      <p:pic>
        <p:nvPicPr>
          <p:cNvPr id="5" name="图片 4">
            <a:extLst>
              <a:ext uri="{FF2B5EF4-FFF2-40B4-BE49-F238E27FC236}">
                <a16:creationId xmlns:a16="http://schemas.microsoft.com/office/drawing/2014/main" id="{86991B6F-FD3F-873B-F6A4-3209BAF3E1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29" y="3786008"/>
            <a:ext cx="5210938" cy="2605469"/>
          </a:xfrm>
          <a:prstGeom prst="rect">
            <a:avLst/>
          </a:prstGeom>
        </p:spPr>
      </p:pic>
      <p:pic>
        <p:nvPicPr>
          <p:cNvPr id="7" name="图片 6">
            <a:extLst>
              <a:ext uri="{FF2B5EF4-FFF2-40B4-BE49-F238E27FC236}">
                <a16:creationId xmlns:a16="http://schemas.microsoft.com/office/drawing/2014/main" id="{A3F15189-A2E6-7CC4-A9F7-147FF3DBC1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7158" y="3786008"/>
            <a:ext cx="5210937" cy="2605469"/>
          </a:xfrm>
          <a:prstGeom prst="rect">
            <a:avLst/>
          </a:prstGeom>
        </p:spPr>
      </p:pic>
      <p:pic>
        <p:nvPicPr>
          <p:cNvPr id="8" name="图片 7">
            <a:extLst>
              <a:ext uri="{FF2B5EF4-FFF2-40B4-BE49-F238E27FC236}">
                <a16:creationId xmlns:a16="http://schemas.microsoft.com/office/drawing/2014/main" id="{980D48D5-476F-A905-C59E-4F651DDA77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871" y="1282945"/>
            <a:ext cx="5872076" cy="2458799"/>
          </a:xfrm>
          <a:prstGeom prst="rect">
            <a:avLst/>
          </a:prstGeom>
        </p:spPr>
      </p:pic>
      <p:sp>
        <p:nvSpPr>
          <p:cNvPr id="2" name="文本框 1">
            <a:extLst>
              <a:ext uri="{FF2B5EF4-FFF2-40B4-BE49-F238E27FC236}">
                <a16:creationId xmlns:a16="http://schemas.microsoft.com/office/drawing/2014/main" id="{DB66C700-E6B8-D674-631A-3BCBA2A92EE7}"/>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情感趋势</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分析</a:t>
            </a:r>
            <a:endParaRPr lang="zh-CN" altLang="en-US" sz="2800" dirty="0">
              <a:solidFill>
                <a:srgbClr val="FF0011"/>
              </a:solidFill>
            </a:endParaRPr>
          </a:p>
        </p:txBody>
      </p:sp>
      <p:sp>
        <p:nvSpPr>
          <p:cNvPr id="9" name="文本框 8">
            <a:extLst>
              <a:ext uri="{FF2B5EF4-FFF2-40B4-BE49-F238E27FC236}">
                <a16:creationId xmlns:a16="http://schemas.microsoft.com/office/drawing/2014/main" id="{148B4ACA-AA03-5948-386F-4D1EF64995BE}"/>
              </a:ext>
            </a:extLst>
          </p:cNvPr>
          <p:cNvSpPr txBox="1"/>
          <p:nvPr/>
        </p:nvSpPr>
        <p:spPr>
          <a:xfrm>
            <a:off x="3394812" y="707737"/>
            <a:ext cx="3211551"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同关键剧情情感变化</a:t>
            </a:r>
          </a:p>
        </p:txBody>
      </p:sp>
    </p:spTree>
    <p:extLst>
      <p:ext uri="{BB962C8B-B14F-4D97-AF65-F5344CB8AC3E}">
        <p14:creationId xmlns:p14="http://schemas.microsoft.com/office/powerpoint/2010/main" val="138309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58F1EAC-CA58-A600-87D8-C1C6F8066CDE}"/>
              </a:ext>
            </a:extLst>
          </p:cNvPr>
          <p:cNvSpPr txBox="1"/>
          <p:nvPr/>
        </p:nvSpPr>
        <p:spPr>
          <a:xfrm>
            <a:off x="510363" y="2293174"/>
            <a:ext cx="10395530" cy="2577950"/>
          </a:xfrm>
          <a:prstGeom prst="rect">
            <a:avLst/>
          </a:prstGeom>
          <a:noFill/>
        </p:spPr>
        <p:txBody>
          <a:bodyPr wrap="square" rtlCol="0">
            <a:spAutoFit/>
          </a:bodyPr>
          <a:lstStyle/>
          <a:p>
            <a:pPr algn="just">
              <a:lnSpc>
                <a:spcPct val="130000"/>
              </a:lnSpc>
            </a:pPr>
            <a:r>
              <a:rPr lang="zh-CN" altLang="zh-CN" dirty="0">
                <a:latin typeface="微软雅黑" panose="020B0503020204020204" pitchFamily="34" charset="-122"/>
                <a:ea typeface="微软雅黑" panose="020B0503020204020204" pitchFamily="34" charset="-122"/>
              </a:rPr>
              <a:t>原著与剧本对比：</a:t>
            </a:r>
          </a:p>
          <a:p>
            <a:pPr marL="285750" indent="-285750" algn="just">
              <a:lnSpc>
                <a:spcPct val="130000"/>
              </a:lnSpc>
              <a:buFont typeface="Arial" panose="020B0604020202020204" pitchFamily="34" charset="0"/>
              <a:buChar char="•"/>
            </a:pPr>
            <a:r>
              <a:rPr lang="zh-CN" altLang="zh-CN" b="1" dirty="0">
                <a:latin typeface="微软雅黑" panose="020B0503020204020204" pitchFamily="34" charset="-122"/>
                <a:ea typeface="微软雅黑" panose="020B0503020204020204" pitchFamily="34" charset="-122"/>
              </a:rPr>
              <a:t>剧本放大情感极致性</a:t>
            </a:r>
            <a:r>
              <a:rPr lang="zh-CN" altLang="zh-CN" dirty="0">
                <a:latin typeface="微软雅黑" panose="020B0503020204020204" pitchFamily="34" charset="-122"/>
                <a:ea typeface="微软雅黑" panose="020B0503020204020204" pitchFamily="34" charset="-122"/>
              </a:rPr>
              <a:t>：原著情感波动温和，剧本常出现极端峰值</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谷值，将含蓄张力转化为强情绪碰撞，适配舞台渲染需求。</a:t>
            </a:r>
          </a:p>
          <a:p>
            <a:pPr marL="285750" indent="-285750" algn="just">
              <a:lnSpc>
                <a:spcPct val="13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剧本简化情感线索</a:t>
            </a:r>
            <a:r>
              <a:rPr lang="zh-CN" altLang="zh-CN" dirty="0">
                <a:latin typeface="微软雅黑" panose="020B0503020204020204" pitchFamily="34" charset="-122"/>
                <a:ea typeface="微软雅黑" panose="020B0503020204020204" pitchFamily="34" charset="-122"/>
              </a:rPr>
              <a:t>：原著情感高密度、多维度交织，剧本聚焦核心矛盾，以单线索大起大落替代复杂波动，贴合舞台叙事节奏。</a:t>
            </a:r>
          </a:p>
          <a:p>
            <a:pPr marL="285750" indent="-285750" algn="just">
              <a:lnSpc>
                <a:spcPct val="130000"/>
              </a:lnSpc>
              <a:buFont typeface="Arial" panose="020B0604020202020204" pitchFamily="34" charset="0"/>
              <a:buChar char="•"/>
            </a:pPr>
            <a:r>
              <a:rPr lang="zh-CN" altLang="zh-CN" b="1" dirty="0">
                <a:latin typeface="微软雅黑" panose="020B0503020204020204" pitchFamily="34" charset="-122"/>
                <a:ea typeface="微软雅黑" panose="020B0503020204020204" pitchFamily="34" charset="-122"/>
              </a:rPr>
              <a:t>剧本强化情感对立</a:t>
            </a:r>
            <a:r>
              <a:rPr lang="zh-CN" altLang="zh-CN" dirty="0">
                <a:latin typeface="微软雅黑" panose="020B0503020204020204" pitchFamily="34" charset="-122"/>
                <a:ea typeface="微软雅黑" panose="020B0503020204020204" pitchFamily="34" charset="-122"/>
              </a:rPr>
              <a:t>：原著情感立场偏中性纠结，剧本平均情感值两极化，明确人物情绪阵营，增强舞台张力。</a:t>
            </a:r>
            <a:endParaRPr lang="en-US" altLang="zh-CN"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1E932A1E-2429-FDF0-3250-B601F3747DF1}"/>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情感趋势</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分析</a:t>
            </a:r>
            <a:endParaRPr lang="zh-CN" altLang="en-US" sz="2800" dirty="0">
              <a:solidFill>
                <a:srgbClr val="FF0011"/>
              </a:solidFill>
            </a:endParaRPr>
          </a:p>
        </p:txBody>
      </p:sp>
      <p:sp>
        <p:nvSpPr>
          <p:cNvPr id="4" name="文本框 3">
            <a:extLst>
              <a:ext uri="{FF2B5EF4-FFF2-40B4-BE49-F238E27FC236}">
                <a16:creationId xmlns:a16="http://schemas.microsoft.com/office/drawing/2014/main" id="{DEBEB926-1124-0E31-F493-13146C0BD2DF}"/>
              </a:ext>
            </a:extLst>
          </p:cNvPr>
          <p:cNvSpPr txBox="1"/>
          <p:nvPr/>
        </p:nvSpPr>
        <p:spPr>
          <a:xfrm>
            <a:off x="3394812" y="707737"/>
            <a:ext cx="3211551" cy="461665"/>
          </a:xfrm>
          <a:prstGeom prst="rect">
            <a:avLst/>
          </a:prstGeom>
          <a:noFill/>
        </p:spPr>
        <p:txBody>
          <a:bodyPr wrap="square" rtlCol="0">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同关键剧情情感变化</a:t>
            </a:r>
          </a:p>
        </p:txBody>
      </p:sp>
    </p:spTree>
    <p:extLst>
      <p:ext uri="{BB962C8B-B14F-4D97-AF65-F5344CB8AC3E}">
        <p14:creationId xmlns:p14="http://schemas.microsoft.com/office/powerpoint/2010/main" val="2847633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07AD2-5D65-E511-5090-FA72AF1CD7B3}"/>
            </a:ext>
          </a:extLst>
        </p:cNvPr>
        <p:cNvGrpSpPr/>
        <p:nvPr/>
      </p:nvGrpSpPr>
      <p:grpSpPr>
        <a:xfrm>
          <a:off x="0" y="0"/>
          <a:ext cx="0" cy="0"/>
          <a:chOff x="0" y="0"/>
          <a:chExt cx="0" cy="0"/>
        </a:xfrm>
      </p:grpSpPr>
      <p:sp>
        <p:nvSpPr>
          <p:cNvPr id="9" name="流程图: 接点 8">
            <a:extLst>
              <a:ext uri="{FF2B5EF4-FFF2-40B4-BE49-F238E27FC236}">
                <a16:creationId xmlns:a16="http://schemas.microsoft.com/office/drawing/2014/main" id="{55DA6090-CF48-9011-7E20-2C4A3BAC2052}"/>
              </a:ext>
            </a:extLst>
          </p:cNvPr>
          <p:cNvSpPr/>
          <p:nvPr/>
        </p:nvSpPr>
        <p:spPr>
          <a:xfrm>
            <a:off x="6937633" y="1821710"/>
            <a:ext cx="978198" cy="978198"/>
          </a:xfrm>
          <a:prstGeom prst="flowChartConnector">
            <a:avLst/>
          </a:prstGeom>
          <a:solidFill>
            <a:srgbClr val="FF00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6E50576-B36A-F53A-7A06-4C355796F7D9}"/>
              </a:ext>
            </a:extLst>
          </p:cNvPr>
          <p:cNvSpPr>
            <a:spLocks noGrp="1"/>
          </p:cNvSpPr>
          <p:nvPr>
            <p:ph type="title"/>
          </p:nvPr>
        </p:nvSpPr>
        <p:spPr>
          <a:xfrm>
            <a:off x="6937633" y="1874615"/>
            <a:ext cx="987203" cy="872387"/>
          </a:xfrm>
        </p:spPr>
        <p:txBody>
          <a:bodyPr>
            <a:normAutofit/>
          </a:bodyPr>
          <a:lstStyle/>
          <a:p>
            <a:r>
              <a:rPr lang="en-US" altLang="zh-CN" sz="4800" b="1" dirty="0">
                <a:solidFill>
                  <a:schemeClr val="bg1"/>
                </a:solidFill>
              </a:rPr>
              <a:t>05</a:t>
            </a:r>
            <a:endParaRPr lang="zh-CN" altLang="en-US" sz="4800" b="1" dirty="0">
              <a:solidFill>
                <a:schemeClr val="bg1"/>
              </a:solidFill>
            </a:endParaRPr>
          </a:p>
        </p:txBody>
      </p:sp>
      <p:sp>
        <p:nvSpPr>
          <p:cNvPr id="6" name="文本框 5">
            <a:extLst>
              <a:ext uri="{FF2B5EF4-FFF2-40B4-BE49-F238E27FC236}">
                <a16:creationId xmlns:a16="http://schemas.microsoft.com/office/drawing/2014/main" id="{B4C243AC-82D0-0A2D-6EB5-43AD39114008}"/>
              </a:ext>
            </a:extLst>
          </p:cNvPr>
          <p:cNvSpPr txBox="1"/>
          <p:nvPr/>
        </p:nvSpPr>
        <p:spPr>
          <a:xfrm>
            <a:off x="5938289" y="3075057"/>
            <a:ext cx="4850293"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故事主题分析</a:t>
            </a:r>
            <a:endParaRPr lang="zh-CN" altLang="zh-CN" sz="4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0432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a16="http://schemas.microsoft.com/office/drawing/2014/main" id="{5F4390C7-29C6-FDE1-E31F-65B7DF57D256}"/>
              </a:ext>
            </a:extLst>
          </p:cNvPr>
          <p:cNvGraphicFramePr/>
          <p:nvPr>
            <p:extLst>
              <p:ext uri="{D42A27DB-BD31-4B8C-83A1-F6EECF244321}">
                <p14:modId xmlns:p14="http://schemas.microsoft.com/office/powerpoint/2010/main" val="4162508094"/>
              </p:ext>
            </p:extLst>
          </p:nvPr>
        </p:nvGraphicFramePr>
        <p:xfrm>
          <a:off x="1285041" y="960272"/>
          <a:ext cx="4425507" cy="3836020"/>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0F7FC2AB-C66C-22A5-45A1-669B5198BE9F}"/>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故事主题</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对比</a:t>
            </a:r>
            <a:endParaRPr lang="zh-CN" altLang="en-US" sz="2800" dirty="0">
              <a:solidFill>
                <a:srgbClr val="FF0011"/>
              </a:solidFill>
            </a:endParaRPr>
          </a:p>
        </p:txBody>
      </p:sp>
      <p:sp>
        <p:nvSpPr>
          <p:cNvPr id="9" name="文本框 8">
            <a:extLst>
              <a:ext uri="{FF2B5EF4-FFF2-40B4-BE49-F238E27FC236}">
                <a16:creationId xmlns:a16="http://schemas.microsoft.com/office/drawing/2014/main" id="{1D624318-E4B7-0B81-A0A9-B8EDC34053B9}"/>
              </a:ext>
            </a:extLst>
          </p:cNvPr>
          <p:cNvSpPr txBox="1"/>
          <p:nvPr/>
        </p:nvSpPr>
        <p:spPr>
          <a:xfrm>
            <a:off x="562400" y="4394192"/>
            <a:ext cx="10477305" cy="1449628"/>
          </a:xfrm>
          <a:prstGeom prst="rect">
            <a:avLst/>
          </a:prstGeom>
          <a:noFill/>
        </p:spPr>
        <p:txBody>
          <a:bodyPr wrap="square" rtlCol="0">
            <a:spAutoFit/>
          </a:bodyPr>
          <a:lstStyle/>
          <a:p>
            <a:pPr>
              <a:lnSpc>
                <a:spcPct val="130000"/>
              </a:lnSpc>
            </a:pPr>
            <a:r>
              <a:rPr lang="zh-CN" altLang="en-US" b="1" dirty="0">
                <a:latin typeface="微软雅黑" panose="020B0503020204020204" pitchFamily="34" charset="-122"/>
                <a:ea typeface="微软雅黑" panose="020B0503020204020204" pitchFamily="34" charset="-122"/>
              </a:rPr>
              <a:t>小说是对</a:t>
            </a:r>
            <a:r>
              <a:rPr lang="en-US" altLang="zh-CN" b="1" dirty="0">
                <a:latin typeface="微软雅黑" panose="020B0503020204020204" pitchFamily="34" charset="-122"/>
                <a:ea typeface="微软雅黑" panose="020B0503020204020204" pitchFamily="34" charset="-122"/>
              </a:rPr>
              <a:t>19 </a:t>
            </a:r>
            <a:r>
              <a:rPr lang="zh-CN" altLang="zh-CN" b="1" dirty="0">
                <a:latin typeface="微软雅黑" panose="020B0503020204020204" pitchFamily="34" charset="-122"/>
                <a:ea typeface="微软雅黑" panose="020B0503020204020204" pitchFamily="34" charset="-122"/>
              </a:rPr>
              <a:t>世纪法国的全景式刻画；剧版则把重心压在人物关系</a:t>
            </a:r>
            <a:r>
              <a:rPr lang="zh-CN" altLang="en-US" b="1" dirty="0">
                <a:latin typeface="微软雅黑" panose="020B0503020204020204" pitchFamily="34" charset="-122"/>
                <a:ea typeface="微软雅黑" panose="020B0503020204020204" pitchFamily="34" charset="-122"/>
              </a:rPr>
              <a:t>和</a:t>
            </a:r>
            <a:r>
              <a:rPr lang="zh-CN" altLang="zh-CN" b="1" dirty="0">
                <a:latin typeface="微软雅黑" panose="020B0503020204020204" pitchFamily="34" charset="-122"/>
                <a:ea typeface="微软雅黑" panose="020B0503020204020204" pitchFamily="34" charset="-122"/>
              </a:rPr>
              <a:t>爱情</a:t>
            </a:r>
            <a:r>
              <a:rPr lang="zh-CN" altLang="en-US" b="1" dirty="0">
                <a:latin typeface="微软雅黑" panose="020B0503020204020204" pitchFamily="34" charset="-122"/>
                <a:ea typeface="微软雅黑" panose="020B0503020204020204" pitchFamily="34" charset="-122"/>
              </a:rPr>
              <a:t>上，</a:t>
            </a:r>
            <a:r>
              <a:rPr lang="zh-CN" altLang="zh-CN" b="1" dirty="0">
                <a:latin typeface="微软雅黑" panose="020B0503020204020204" pitchFamily="34" charset="-122"/>
                <a:ea typeface="微软雅黑" panose="020B0503020204020204" pitchFamily="34" charset="-122"/>
              </a:rPr>
              <a:t>把原著的社会批判，转化为以情感冲突为核心的舞台作品。</a:t>
            </a:r>
            <a:br>
              <a:rPr lang="en-US" altLang="zh-CN" b="1" dirty="0">
                <a:latin typeface="微软雅黑" panose="020B0503020204020204" pitchFamily="34" charset="-122"/>
                <a:ea typeface="微软雅黑" panose="020B0503020204020204" pitchFamily="34" charset="-122"/>
              </a:rPr>
            </a:br>
            <a:endParaRPr lang="zh-CN" altLang="zh-CN" b="1" dirty="0">
              <a:latin typeface="微软雅黑" panose="020B0503020204020204" pitchFamily="34" charset="-122"/>
              <a:ea typeface="微软雅黑" panose="020B0503020204020204" pitchFamily="34" charset="-122"/>
            </a:endParaRPr>
          </a:p>
          <a:p>
            <a:endParaRPr lang="zh-CN" altLang="en-US" dirty="0"/>
          </a:p>
        </p:txBody>
      </p:sp>
      <p:sp>
        <p:nvSpPr>
          <p:cNvPr id="10" name="文本框 9">
            <a:extLst>
              <a:ext uri="{FF2B5EF4-FFF2-40B4-BE49-F238E27FC236}">
                <a16:creationId xmlns:a16="http://schemas.microsoft.com/office/drawing/2014/main" id="{7F6429C8-6A56-0855-C7DB-D329BC262929}"/>
              </a:ext>
            </a:extLst>
          </p:cNvPr>
          <p:cNvSpPr txBox="1"/>
          <p:nvPr/>
        </p:nvSpPr>
        <p:spPr>
          <a:xfrm>
            <a:off x="562399" y="5119006"/>
            <a:ext cx="10603686" cy="782715"/>
          </a:xfrm>
          <a:prstGeom prst="rect">
            <a:avLst/>
          </a:prstGeom>
          <a:noFill/>
        </p:spPr>
        <p:txBody>
          <a:bodyPr wrap="square" rtlCol="0">
            <a:spAutoFit/>
          </a:bodyPr>
          <a:lstStyle/>
          <a:p>
            <a:pPr>
              <a:lnSpc>
                <a:spcPct val="130000"/>
              </a:lnSpc>
            </a:pPr>
            <a:r>
              <a:rPr lang="zh-CN" altLang="zh-CN" b="1" dirty="0">
                <a:solidFill>
                  <a:srgbClr val="FF0000"/>
                </a:solidFill>
                <a:latin typeface="微软雅黑" panose="020B0503020204020204" pitchFamily="34" charset="-122"/>
                <a:ea typeface="微软雅黑" panose="020B0503020204020204" pitchFamily="34" charset="-122"/>
              </a:rPr>
              <a:t>用人物互动的具象冲突，适配舞台的叙事逻辑</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小说里 “爱情与人物关系” 只是和宗教、阶级并列的主题</a:t>
            </a:r>
            <a:r>
              <a:rPr lang="zh-CN" altLang="en-US" dirty="0">
                <a:latin typeface="微软雅黑" panose="020B0503020204020204" pitchFamily="34" charset="-122"/>
                <a:ea typeface="微软雅黑" panose="020B0503020204020204" pitchFamily="34" charset="-122"/>
              </a:rPr>
              <a:t>，剧版则直接把“人物关系”推成核心</a:t>
            </a:r>
            <a:endParaRPr lang="zh-CN" altLang="en-US" b="1" dirty="0">
              <a:solidFill>
                <a:srgbClr val="FF0000"/>
              </a:solidFill>
            </a:endParaRPr>
          </a:p>
        </p:txBody>
      </p:sp>
      <p:sp>
        <p:nvSpPr>
          <p:cNvPr id="12" name="文本框 11">
            <a:extLst>
              <a:ext uri="{FF2B5EF4-FFF2-40B4-BE49-F238E27FC236}">
                <a16:creationId xmlns:a16="http://schemas.microsoft.com/office/drawing/2014/main" id="{771156FD-1A5C-F7D8-BFFD-7C3041E3EACC}"/>
              </a:ext>
            </a:extLst>
          </p:cNvPr>
          <p:cNvSpPr txBox="1"/>
          <p:nvPr/>
        </p:nvSpPr>
        <p:spPr>
          <a:xfrm>
            <a:off x="562402" y="5843820"/>
            <a:ext cx="10477304" cy="782715"/>
          </a:xfrm>
          <a:prstGeom prst="rect">
            <a:avLst/>
          </a:prstGeom>
          <a:noFill/>
        </p:spPr>
        <p:txBody>
          <a:bodyPr wrap="square" rtlCol="0">
            <a:spAutoFit/>
          </a:bodyPr>
          <a:lstStyle/>
          <a:p>
            <a:pPr>
              <a:lnSpc>
                <a:spcPct val="130000"/>
              </a:lnSpc>
            </a:pPr>
            <a:r>
              <a:rPr lang="zh-CN" altLang="zh-CN" b="1" dirty="0">
                <a:solidFill>
                  <a:srgbClr val="FF0000"/>
                </a:solidFill>
                <a:latin typeface="微软雅黑" panose="020B0503020204020204" pitchFamily="34" charset="-122"/>
                <a:ea typeface="微软雅黑" panose="020B0503020204020204" pitchFamily="34" charset="-122"/>
              </a:rPr>
              <a:t>放大情感张力，简化复杂社会</a:t>
            </a:r>
            <a:r>
              <a:rPr lang="zh-CN" altLang="en-US" b="1" dirty="0">
                <a:solidFill>
                  <a:srgbClr val="FF0000"/>
                </a:solidFill>
                <a:latin typeface="微软雅黑" panose="020B0503020204020204" pitchFamily="34" charset="-122"/>
                <a:ea typeface="微软雅黑" panose="020B0503020204020204" pitchFamily="34" charset="-122"/>
              </a:rPr>
              <a:t>背景：</a:t>
            </a:r>
            <a:r>
              <a:rPr lang="zh-CN" altLang="zh-CN" dirty="0">
                <a:latin typeface="微软雅黑" panose="020B0503020204020204" pitchFamily="34" charset="-122"/>
                <a:ea typeface="微软雅黑" panose="020B0503020204020204" pitchFamily="34" charset="-122"/>
              </a:rPr>
              <a:t>小说中爱情</a:t>
            </a:r>
            <a:r>
              <a:rPr lang="zh-CN" altLang="en-US" dirty="0">
                <a:latin typeface="微软雅黑" panose="020B0503020204020204" pitchFamily="34" charset="-122"/>
                <a:ea typeface="微软雅黑" panose="020B0503020204020204" pitchFamily="34" charset="-122"/>
              </a:rPr>
              <a:t>主题占比不大</a:t>
            </a:r>
            <a:r>
              <a:rPr lang="zh-CN" altLang="zh-CN" dirty="0">
                <a:latin typeface="微软雅黑" panose="020B0503020204020204" pitchFamily="34" charset="-122"/>
                <a:ea typeface="微软雅黑" panose="020B0503020204020204" pitchFamily="34" charset="-122"/>
              </a:rPr>
              <a:t>，还存在宗教这一社会维度</a:t>
            </a:r>
            <a:r>
              <a:rPr lang="zh-CN" altLang="en-US" dirty="0">
                <a:latin typeface="微软雅黑" panose="020B0503020204020204" pitchFamily="34" charset="-122"/>
                <a:ea typeface="微软雅黑" panose="020B0503020204020204" pitchFamily="34" charset="-122"/>
              </a:rPr>
              <a:t>，而歌剧直接强化爱情主题、砍掉宗教部分</a:t>
            </a:r>
            <a:endParaRPr lang="zh-CN" altLang="en-US" dirty="0"/>
          </a:p>
        </p:txBody>
      </p:sp>
      <p:graphicFrame>
        <p:nvGraphicFramePr>
          <p:cNvPr id="13" name="图表 12">
            <a:extLst>
              <a:ext uri="{FF2B5EF4-FFF2-40B4-BE49-F238E27FC236}">
                <a16:creationId xmlns:a16="http://schemas.microsoft.com/office/drawing/2014/main" id="{8552652D-D6BC-1230-A57D-14531A0F0974}"/>
              </a:ext>
            </a:extLst>
          </p:cNvPr>
          <p:cNvGraphicFramePr/>
          <p:nvPr>
            <p:extLst>
              <p:ext uri="{D42A27DB-BD31-4B8C-83A1-F6EECF244321}">
                <p14:modId xmlns:p14="http://schemas.microsoft.com/office/powerpoint/2010/main" val="3259058280"/>
              </p:ext>
            </p:extLst>
          </p:nvPr>
        </p:nvGraphicFramePr>
        <p:xfrm>
          <a:off x="6433188" y="960272"/>
          <a:ext cx="4425507" cy="3836020"/>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组合 14">
            <a:extLst>
              <a:ext uri="{FF2B5EF4-FFF2-40B4-BE49-F238E27FC236}">
                <a16:creationId xmlns:a16="http://schemas.microsoft.com/office/drawing/2014/main" id="{336ADA58-33DA-63AE-721C-5F82F72D4EE1}"/>
              </a:ext>
            </a:extLst>
          </p:cNvPr>
          <p:cNvGrpSpPr/>
          <p:nvPr/>
        </p:nvGrpSpPr>
        <p:grpSpPr>
          <a:xfrm>
            <a:off x="185508" y="1297172"/>
            <a:ext cx="10854197" cy="5442455"/>
            <a:chOff x="185508" y="1297172"/>
            <a:chExt cx="10854197" cy="5442455"/>
          </a:xfrm>
        </p:grpSpPr>
        <p:grpSp>
          <p:nvGrpSpPr>
            <p:cNvPr id="7" name="组合 6">
              <a:extLst>
                <a:ext uri="{FF2B5EF4-FFF2-40B4-BE49-F238E27FC236}">
                  <a16:creationId xmlns:a16="http://schemas.microsoft.com/office/drawing/2014/main" id="{4BF9C567-4688-8C42-A2A5-CCB7256A3D63}"/>
                </a:ext>
              </a:extLst>
            </p:cNvPr>
            <p:cNvGrpSpPr/>
            <p:nvPr/>
          </p:nvGrpSpPr>
          <p:grpSpPr>
            <a:xfrm>
              <a:off x="185508" y="1297172"/>
              <a:ext cx="10854197" cy="5442455"/>
              <a:chOff x="185508" y="1297172"/>
              <a:chExt cx="10854197" cy="5442455"/>
            </a:xfrm>
          </p:grpSpPr>
          <p:sp>
            <p:nvSpPr>
              <p:cNvPr id="4" name="矩形 3">
                <a:extLst>
                  <a:ext uri="{FF2B5EF4-FFF2-40B4-BE49-F238E27FC236}">
                    <a16:creationId xmlns:a16="http://schemas.microsoft.com/office/drawing/2014/main" id="{8E2238B7-E51D-E933-2EA2-FDA9A8C6D91D}"/>
                  </a:ext>
                </a:extLst>
              </p:cNvPr>
              <p:cNvSpPr/>
              <p:nvPr/>
            </p:nvSpPr>
            <p:spPr>
              <a:xfrm>
                <a:off x="311888" y="1297172"/>
                <a:ext cx="10727817" cy="4976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D7768A1-C0DD-FB9C-4E8A-43C4429ADEEA}"/>
                  </a:ext>
                </a:extLst>
              </p:cNvPr>
              <p:cNvSpPr/>
              <p:nvPr/>
            </p:nvSpPr>
            <p:spPr>
              <a:xfrm>
                <a:off x="185508" y="5672827"/>
                <a:ext cx="3788735" cy="1066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54C665FD-1FDF-C185-3DE9-C19BDF4F7708}"/>
                </a:ext>
              </a:extLst>
            </p:cNvPr>
            <p:cNvGrpSpPr/>
            <p:nvPr/>
          </p:nvGrpSpPr>
          <p:grpSpPr>
            <a:xfrm>
              <a:off x="1108779" y="1634225"/>
              <a:ext cx="5286286" cy="3953105"/>
              <a:chOff x="1108779" y="1634225"/>
              <a:chExt cx="5286286" cy="3953105"/>
            </a:xfrm>
          </p:grpSpPr>
          <p:pic>
            <p:nvPicPr>
              <p:cNvPr id="3" name="图片 2">
                <a:extLst>
                  <a:ext uri="{FF2B5EF4-FFF2-40B4-BE49-F238E27FC236}">
                    <a16:creationId xmlns:a16="http://schemas.microsoft.com/office/drawing/2014/main" id="{9415F3F8-2766-BB44-1252-5B01358E581B}"/>
                  </a:ext>
                </a:extLst>
              </p:cNvPr>
              <p:cNvPicPr>
                <a:picLocks noChangeAspect="1"/>
              </p:cNvPicPr>
              <p:nvPr/>
            </p:nvPicPr>
            <p:blipFill>
              <a:blip r:embed="rId4">
                <a:extLst>
                  <a:ext uri="{28A0092B-C50C-407E-A947-70E740481C1C}">
                    <a14:useLocalDpi xmlns:a14="http://schemas.microsoft.com/office/drawing/2010/main" val="0"/>
                  </a:ext>
                </a:extLst>
              </a:blip>
              <a:srcRect b="40798"/>
              <a:stretch>
                <a:fillRect/>
              </a:stretch>
            </p:blipFill>
            <p:spPr>
              <a:xfrm>
                <a:off x="1108779" y="1634225"/>
                <a:ext cx="2553453" cy="3953105"/>
              </a:xfrm>
              <a:prstGeom prst="rect">
                <a:avLst/>
              </a:prstGeom>
            </p:spPr>
          </p:pic>
          <p:pic>
            <p:nvPicPr>
              <p:cNvPr id="11" name="图片 10">
                <a:extLst>
                  <a:ext uri="{FF2B5EF4-FFF2-40B4-BE49-F238E27FC236}">
                    <a16:creationId xmlns:a16="http://schemas.microsoft.com/office/drawing/2014/main" id="{024CD7BF-D9C3-4FA2-9DF3-8FC01EB6859D}"/>
                  </a:ext>
                </a:extLst>
              </p:cNvPr>
              <p:cNvPicPr>
                <a:picLocks noChangeAspect="1"/>
              </p:cNvPicPr>
              <p:nvPr/>
            </p:nvPicPr>
            <p:blipFill>
              <a:blip r:embed="rId4">
                <a:extLst>
                  <a:ext uri="{28A0092B-C50C-407E-A947-70E740481C1C}">
                    <a14:useLocalDpi xmlns:a14="http://schemas.microsoft.com/office/drawing/2010/main" val="0"/>
                  </a:ext>
                </a:extLst>
              </a:blip>
              <a:srcRect t="60212"/>
              <a:stretch>
                <a:fillRect/>
              </a:stretch>
            </p:blipFill>
            <p:spPr>
              <a:xfrm>
                <a:off x="3841612" y="1654284"/>
                <a:ext cx="2553453" cy="2656725"/>
              </a:xfrm>
              <a:prstGeom prst="rect">
                <a:avLst/>
              </a:prstGeom>
            </p:spPr>
          </p:pic>
        </p:grpSp>
      </p:grpSp>
    </p:spTree>
    <p:extLst>
      <p:ext uri="{BB962C8B-B14F-4D97-AF65-F5344CB8AC3E}">
        <p14:creationId xmlns:p14="http://schemas.microsoft.com/office/powerpoint/2010/main" val="243790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EAF7F8-84C1-42EB-82C0-C8B6F0E8AA34}"/>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总结</a:t>
            </a:r>
            <a:endParaRPr lang="zh-CN" altLang="en-US" sz="2800" dirty="0">
              <a:solidFill>
                <a:srgbClr val="FF0011"/>
              </a:solidFill>
            </a:endParaRPr>
          </a:p>
        </p:txBody>
      </p:sp>
      <p:sp>
        <p:nvSpPr>
          <p:cNvPr id="4" name="文本框 3">
            <a:extLst>
              <a:ext uri="{FF2B5EF4-FFF2-40B4-BE49-F238E27FC236}">
                <a16:creationId xmlns:a16="http://schemas.microsoft.com/office/drawing/2014/main" id="{A835E08C-4F96-9DFC-4539-87244F78DA0A}"/>
              </a:ext>
            </a:extLst>
          </p:cNvPr>
          <p:cNvSpPr txBox="1"/>
          <p:nvPr/>
        </p:nvSpPr>
        <p:spPr>
          <a:xfrm>
            <a:off x="510363" y="1464511"/>
            <a:ext cx="11369403" cy="4330416"/>
          </a:xfrm>
          <a:prstGeom prst="rect">
            <a:avLst/>
          </a:prstGeom>
          <a:noFill/>
        </p:spPr>
        <p:txBody>
          <a:bodyPr wrap="square" rtlCol="0">
            <a:spAutoFit/>
          </a:bodyPr>
          <a:lstStyle/>
          <a:p>
            <a:pPr>
              <a:lnSpc>
                <a:spcPct val="130000"/>
              </a:lnSpc>
            </a:pP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红与黑》小说与剧本的差异本质是文学叙事的立体复杂与舞台叙事的聚焦戏剧之间的调整，具体可总结为以下三点：</a:t>
            </a:r>
          </a:p>
          <a:p>
            <a:pPr marL="285750" indent="-285750">
              <a:lnSpc>
                <a:spcPct val="130000"/>
              </a:lnSpc>
              <a:buFont typeface="Arial" panose="020B0604020202020204" pitchFamily="34" charset="0"/>
              <a:buChar char="•"/>
            </a:pPr>
            <a:r>
              <a:rPr lang="zh-CN" altLang="zh-CN" b="1" dirty="0">
                <a:solidFill>
                  <a:srgbClr val="FF0000"/>
                </a:solidFill>
                <a:latin typeface="微软雅黑" panose="020B0503020204020204" pitchFamily="34" charset="-122"/>
                <a:ea typeface="微软雅黑" panose="020B0503020204020204" pitchFamily="34" charset="-122"/>
              </a:rPr>
              <a:t>人物塑造从多面立体到标签</a:t>
            </a:r>
            <a:r>
              <a:rPr lang="zh-CN" altLang="en-US" b="1" dirty="0">
                <a:solidFill>
                  <a:srgbClr val="FF0000"/>
                </a:solidFill>
                <a:latin typeface="微软雅黑" panose="020B0503020204020204" pitchFamily="34" charset="-122"/>
                <a:ea typeface="微软雅黑" panose="020B0503020204020204" pitchFamily="34" charset="-122"/>
              </a:rPr>
              <a:t>化</a:t>
            </a:r>
            <a:r>
              <a:rPr lang="zh-CN" altLang="en-US" dirty="0">
                <a:solidFill>
                  <a:srgbClr val="FF0000"/>
                </a:solidFill>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小说以于连为核心</a:t>
            </a:r>
            <a:r>
              <a:rPr lang="zh-CN" altLang="en-US" dirty="0">
                <a:latin typeface="微软雅黑" panose="020B0503020204020204" pitchFamily="34" charset="-122"/>
                <a:ea typeface="微软雅黑" panose="020B0503020204020204" pitchFamily="34" charset="-122"/>
              </a:rPr>
              <a:t>，构建层次丰富的角色体系</a:t>
            </a:r>
            <a:r>
              <a:rPr lang="zh-CN" altLang="zh-CN" dirty="0">
                <a:latin typeface="微软雅黑" panose="020B0503020204020204" pitchFamily="34" charset="-122"/>
                <a:ea typeface="微软雅黑" panose="020B0503020204020204" pitchFamily="34" charset="-122"/>
              </a:rPr>
              <a:t>，共同支撑起对社会阶层、人性挣扎的深度探讨，呈现立体的人物群像。剧本为适配舞台快速</a:t>
            </a:r>
            <a:r>
              <a:rPr lang="zh-CN" altLang="en-US" dirty="0">
                <a:latin typeface="微软雅黑" panose="020B0503020204020204" pitchFamily="34" charset="-122"/>
                <a:ea typeface="微软雅黑" panose="020B0503020204020204" pitchFamily="34" charset="-122"/>
              </a:rPr>
              <a:t>入戏</a:t>
            </a:r>
            <a:r>
              <a:rPr lang="zh-CN" altLang="zh-CN" dirty="0">
                <a:latin typeface="微软雅黑" panose="020B0503020204020204" pitchFamily="34" charset="-122"/>
                <a:ea typeface="微软雅黑" panose="020B0503020204020204" pitchFamily="34" charset="-122"/>
              </a:rPr>
              <a:t>、强化记忆的需求，</a:t>
            </a:r>
            <a:r>
              <a:rPr lang="zh-CN" altLang="en-US" dirty="0">
                <a:latin typeface="微软雅黑" panose="020B0503020204020204" pitchFamily="34" charset="-122"/>
                <a:ea typeface="微软雅黑" panose="020B0503020204020204" pitchFamily="34" charset="-122"/>
              </a:rPr>
              <a:t>通过</a:t>
            </a:r>
            <a:r>
              <a:rPr lang="zh-CN" altLang="zh-CN" dirty="0">
                <a:latin typeface="微软雅黑" panose="020B0503020204020204" pitchFamily="34" charset="-122"/>
                <a:ea typeface="微软雅黑" panose="020B0503020204020204" pitchFamily="34" charset="-122"/>
              </a:rPr>
              <a:t>删减次要人物</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放大主角核心特质</a:t>
            </a:r>
            <a:r>
              <a:rPr lang="zh-CN" altLang="en-US" dirty="0">
                <a:latin typeface="微软雅黑" panose="020B0503020204020204" pitchFamily="34" charset="-122"/>
                <a:ea typeface="微软雅黑" panose="020B0503020204020204" pitchFamily="34" charset="-122"/>
              </a:rPr>
              <a:t>的方法</a:t>
            </a:r>
            <a:r>
              <a:rPr lang="zh-CN" altLang="zh-CN" dirty="0">
                <a:latin typeface="微软雅黑" panose="020B0503020204020204" pitchFamily="34" charset="-122"/>
                <a:ea typeface="微软雅黑" panose="020B0503020204020204" pitchFamily="34" charset="-122"/>
              </a:rPr>
              <a:t>，弱化矛盾性，让角色形象更鲜明、冲突更直接，降低舞台理解成本。</a:t>
            </a:r>
          </a:p>
          <a:p>
            <a:pPr marL="285750" indent="-285750">
              <a:lnSpc>
                <a:spcPct val="130000"/>
              </a:lnSpc>
              <a:buFont typeface="Arial" panose="020B0604020202020204" pitchFamily="34" charset="0"/>
              <a:buChar char="•"/>
            </a:pPr>
            <a:r>
              <a:rPr lang="zh-CN" altLang="zh-CN" b="1" dirty="0">
                <a:solidFill>
                  <a:srgbClr val="FF0000"/>
                </a:solidFill>
                <a:latin typeface="微软雅黑" panose="020B0503020204020204" pitchFamily="34" charset="-122"/>
                <a:ea typeface="微软雅黑" panose="020B0503020204020204" pitchFamily="34" charset="-122"/>
              </a:rPr>
              <a:t>情感表达从内敛到外放聚焦</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小说的情感含蓄</a:t>
            </a:r>
            <a:r>
              <a:rPr lang="zh-CN" altLang="en-US" dirty="0">
                <a:latin typeface="微软雅黑" panose="020B0503020204020204" pitchFamily="34" charset="-122"/>
                <a:ea typeface="微软雅黑" panose="020B0503020204020204" pitchFamily="34" charset="-122"/>
              </a:rPr>
              <a:t>且</a:t>
            </a:r>
            <a:r>
              <a:rPr lang="zh-CN" altLang="zh-CN" dirty="0">
                <a:latin typeface="微软雅黑" panose="020B0503020204020204" pitchFamily="34" charset="-122"/>
                <a:ea typeface="微软雅黑" panose="020B0503020204020204" pitchFamily="34" charset="-122"/>
              </a:rPr>
              <a:t>多维</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于连的恋情与阶级、宗教等社会因素深度绑定，情感曲线缓坡起伏，体现</a:t>
            </a:r>
            <a:r>
              <a:rPr lang="zh-CN" altLang="en-US" dirty="0">
                <a:latin typeface="微软雅黑" panose="020B0503020204020204" pitchFamily="34" charset="-122"/>
                <a:ea typeface="微软雅黑" panose="020B0503020204020204" pitchFamily="34" charset="-122"/>
              </a:rPr>
              <a:t>情绪</a:t>
            </a:r>
            <a:r>
              <a:rPr lang="zh-CN" altLang="zh-CN" dirty="0">
                <a:latin typeface="微软雅黑" panose="020B0503020204020204" pitchFamily="34" charset="-122"/>
                <a:ea typeface="微软雅黑" panose="020B0503020204020204" pitchFamily="34" charset="-122"/>
              </a:rPr>
              <a:t>的真实</a:t>
            </a:r>
            <a:r>
              <a:rPr lang="zh-CN" altLang="en-US" dirty="0">
                <a:latin typeface="微软雅黑" panose="020B0503020204020204" pitchFamily="34" charset="-122"/>
                <a:ea typeface="微软雅黑" panose="020B0503020204020204" pitchFamily="34" charset="-122"/>
              </a:rPr>
              <a:t>变化</a:t>
            </a:r>
            <a:r>
              <a:rPr lang="zh-CN" altLang="zh-CN" dirty="0">
                <a:latin typeface="微软雅黑" panose="020B0503020204020204" pitchFamily="34" charset="-122"/>
                <a:ea typeface="微软雅黑" panose="020B0503020204020204" pitchFamily="34" charset="-122"/>
              </a:rPr>
              <a:t>。剧本的情感表达突出戏剧化</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将隐性情感转化为显性冲突</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聚焦核心恋情，情感曲线大幅起落、两极化分布，通过极端情绪碰撞强化舞台感染力，契合音乐剧的情感渲染需求。</a:t>
            </a:r>
          </a:p>
          <a:p>
            <a:pPr marL="285750" indent="-285750">
              <a:lnSpc>
                <a:spcPct val="130000"/>
              </a:lnSpc>
              <a:buFont typeface="Arial" panose="020B0604020202020204" pitchFamily="34" charset="0"/>
              <a:buChar char="•"/>
            </a:pPr>
            <a:r>
              <a:rPr lang="zh-CN" altLang="en-US" b="1" dirty="0">
                <a:solidFill>
                  <a:srgbClr val="FF0000"/>
                </a:solidFill>
                <a:latin typeface="微软雅黑" panose="020B0503020204020204" pitchFamily="34" charset="-122"/>
                <a:ea typeface="微软雅黑" panose="020B0503020204020204" pitchFamily="34" charset="-122"/>
              </a:rPr>
              <a:t>故事</a:t>
            </a:r>
            <a:r>
              <a:rPr lang="zh-CN" altLang="zh-CN" b="1" dirty="0">
                <a:solidFill>
                  <a:srgbClr val="FF0000"/>
                </a:solidFill>
                <a:latin typeface="微软雅黑" panose="020B0503020204020204" pitchFamily="34" charset="-122"/>
                <a:ea typeface="微软雅黑" panose="020B0503020204020204" pitchFamily="34" charset="-122"/>
              </a:rPr>
              <a:t>叙事从</a:t>
            </a:r>
            <a:r>
              <a:rPr lang="zh-CN" altLang="en-US" b="1" dirty="0">
                <a:solidFill>
                  <a:srgbClr val="FF0000"/>
                </a:solidFill>
                <a:latin typeface="微软雅黑" panose="020B0503020204020204" pitchFamily="34" charset="-122"/>
                <a:ea typeface="微软雅黑" panose="020B0503020204020204" pitchFamily="34" charset="-122"/>
              </a:rPr>
              <a:t>深入社会</a:t>
            </a:r>
            <a:r>
              <a:rPr lang="zh-CN" altLang="zh-CN" b="1" dirty="0">
                <a:solidFill>
                  <a:srgbClr val="FF0000"/>
                </a:solidFill>
                <a:latin typeface="微软雅黑" panose="020B0503020204020204" pitchFamily="34" charset="-122"/>
                <a:ea typeface="微软雅黑" panose="020B0503020204020204" pitchFamily="34" charset="-122"/>
              </a:rPr>
              <a:t>到</a:t>
            </a:r>
            <a:r>
              <a:rPr lang="zh-CN" altLang="en-US" b="1" dirty="0">
                <a:solidFill>
                  <a:srgbClr val="FF0000"/>
                </a:solidFill>
                <a:latin typeface="微软雅黑" panose="020B0503020204020204" pitchFamily="34" charset="-122"/>
                <a:ea typeface="微软雅黑" panose="020B0503020204020204" pitchFamily="34" charset="-122"/>
              </a:rPr>
              <a:t>放大个人特质：</a:t>
            </a:r>
            <a:r>
              <a:rPr lang="zh-CN" altLang="zh-CN" dirty="0">
                <a:latin typeface="微软雅黑" panose="020B0503020204020204" pitchFamily="34" charset="-122"/>
                <a:ea typeface="微软雅黑" panose="020B0503020204020204" pitchFamily="34" charset="-122"/>
              </a:rPr>
              <a:t>小说</a:t>
            </a:r>
            <a:r>
              <a:rPr lang="zh-CN" altLang="en-US" dirty="0">
                <a:latin typeface="微软雅黑" panose="020B0503020204020204" pitchFamily="34" charset="-122"/>
                <a:ea typeface="微软雅黑" panose="020B0503020204020204" pitchFamily="34" charset="-122"/>
              </a:rPr>
              <a:t>中</a:t>
            </a:r>
            <a:r>
              <a:rPr lang="zh-CN" altLang="zh-CN" dirty="0">
                <a:latin typeface="微软雅黑" panose="020B0503020204020204" pitchFamily="34" charset="-122"/>
                <a:ea typeface="微软雅黑" panose="020B0503020204020204" pitchFamily="34" charset="-122"/>
              </a:rPr>
              <a:t>包含</a:t>
            </a:r>
            <a:r>
              <a:rPr lang="zh-CN" altLang="en-US" dirty="0">
                <a:latin typeface="微软雅黑" panose="020B0503020204020204" pitchFamily="34" charset="-122"/>
                <a:ea typeface="微软雅黑" panose="020B0503020204020204" pitchFamily="34" charset="-122"/>
              </a:rPr>
              <a:t>个人情感、</a:t>
            </a:r>
            <a:r>
              <a:rPr lang="zh-CN" altLang="zh-CN" dirty="0">
                <a:latin typeface="微软雅黑" panose="020B0503020204020204" pitchFamily="34" charset="-122"/>
                <a:ea typeface="微软雅黑" panose="020B0503020204020204" pitchFamily="34" charset="-122"/>
              </a:rPr>
              <a:t>阶级差异、宗教压迫等社会背景，构成多线并行的复杂叙事网络。剧本</a:t>
            </a:r>
            <a:r>
              <a:rPr lang="zh-CN" altLang="en-US" dirty="0">
                <a:latin typeface="微软雅黑" panose="020B0503020204020204" pitchFamily="34" charset="-122"/>
                <a:ea typeface="微软雅黑" panose="020B0503020204020204" pitchFamily="34" charset="-122"/>
              </a:rPr>
              <a:t>将</a:t>
            </a:r>
            <a:r>
              <a:rPr lang="zh-CN" altLang="zh-CN" dirty="0">
                <a:latin typeface="微软雅黑" panose="020B0503020204020204" pitchFamily="34" charset="-122"/>
                <a:ea typeface="微软雅黑" panose="020B0503020204020204" pitchFamily="34" charset="-122"/>
              </a:rPr>
              <a:t>小说的社会批判内核转化为更易被舞台呈现的情感叙事</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弱化社会属性，强化爱情、亲情等舞台核心冲突线，让叙事节奏更紧凑，冲突更集中，适配舞台有限时间内的叙事效率。</a:t>
            </a:r>
          </a:p>
          <a:p>
            <a:r>
              <a:rPr lang="en-US" altLang="zh-CN" dirty="0"/>
              <a:t> </a:t>
            </a:r>
            <a:endParaRPr lang="zh-CN" altLang="zh-CN" dirty="0"/>
          </a:p>
        </p:txBody>
      </p:sp>
    </p:spTree>
    <p:extLst>
      <p:ext uri="{BB962C8B-B14F-4D97-AF65-F5344CB8AC3E}">
        <p14:creationId xmlns:p14="http://schemas.microsoft.com/office/powerpoint/2010/main" val="523154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11ACE12-602B-771B-1C74-BA201FED4A21}"/>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b="4607"/>
          <a:stretch>
            <a:fillRect/>
          </a:stretch>
        </p:blipFill>
        <p:spPr>
          <a:xfrm>
            <a:off x="8883805" y="0"/>
            <a:ext cx="3308195" cy="6860403"/>
          </a:xfrm>
          <a:prstGeom prst="rect">
            <a:avLst/>
          </a:prstGeom>
        </p:spPr>
      </p:pic>
      <p:sp>
        <p:nvSpPr>
          <p:cNvPr id="5" name="文本框 4">
            <a:extLst>
              <a:ext uri="{FF2B5EF4-FFF2-40B4-BE49-F238E27FC236}">
                <a16:creationId xmlns:a16="http://schemas.microsoft.com/office/drawing/2014/main" id="{4AB9997C-0C23-5420-9963-6D1ECCF6E9F2}"/>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srgbClr val="FF0000"/>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总结</a:t>
            </a:r>
            <a:endParaRPr lang="zh-CN" altLang="en-US" sz="2800" dirty="0">
              <a:solidFill>
                <a:srgbClr val="FF0011"/>
              </a:solidFill>
            </a:endParaRPr>
          </a:p>
        </p:txBody>
      </p:sp>
      <p:sp>
        <p:nvSpPr>
          <p:cNvPr id="6" name="文本框 5">
            <a:extLst>
              <a:ext uri="{FF2B5EF4-FFF2-40B4-BE49-F238E27FC236}">
                <a16:creationId xmlns:a16="http://schemas.microsoft.com/office/drawing/2014/main" id="{6C63BF6D-58AE-E8B9-F583-F556C3E85FD0}"/>
              </a:ext>
            </a:extLst>
          </p:cNvPr>
          <p:cNvSpPr txBox="1"/>
          <p:nvPr/>
        </p:nvSpPr>
        <p:spPr>
          <a:xfrm>
            <a:off x="510363" y="2530597"/>
            <a:ext cx="7607725" cy="3250121"/>
          </a:xfrm>
          <a:prstGeom prst="rect">
            <a:avLst/>
          </a:prstGeom>
          <a:noFill/>
        </p:spPr>
        <p:txBody>
          <a:bodyPr wrap="square" rtlCol="0">
            <a:spAutoFit/>
          </a:bodyPr>
          <a:lstStyle/>
          <a:p>
            <a:pPr algn="just">
              <a:lnSpc>
                <a:spcPct val="130000"/>
              </a:lnSpc>
            </a:pPr>
            <a:r>
              <a:rPr lang="zh-CN" altLang="zh-CN" b="1" dirty="0">
                <a:latin typeface="微软雅黑" panose="020B0503020204020204" pitchFamily="34" charset="-122"/>
                <a:ea typeface="微软雅黑" panose="020B0503020204020204" pitchFamily="34" charset="-122"/>
              </a:rPr>
              <a:t>可以概括为：</a:t>
            </a:r>
            <a:r>
              <a:rPr lang="zh-CN" altLang="zh-CN" dirty="0">
                <a:latin typeface="微软雅黑" panose="020B0503020204020204" pitchFamily="34" charset="-122"/>
                <a:ea typeface="微软雅黑" panose="020B0503020204020204" pitchFamily="34" charset="-122"/>
              </a:rPr>
              <a:t>歌剧《红与黑》为追求戏剧张力与</a:t>
            </a:r>
            <a:r>
              <a:rPr lang="zh-CN" altLang="en-US" dirty="0">
                <a:latin typeface="微软雅黑" panose="020B0503020204020204" pitchFamily="34" charset="-122"/>
                <a:ea typeface="微软雅黑" panose="020B0503020204020204" pitchFamily="34" charset="-122"/>
              </a:rPr>
              <a:t>的现场</a:t>
            </a:r>
            <a:r>
              <a:rPr lang="zh-CN" altLang="zh-CN" dirty="0">
                <a:latin typeface="微软雅黑" panose="020B0503020204020204" pitchFamily="34" charset="-122"/>
                <a:ea typeface="微软雅黑" panose="020B0503020204020204" pitchFamily="34" charset="-122"/>
              </a:rPr>
              <a:t>情感共鸣，</a:t>
            </a:r>
            <a:r>
              <a:rPr lang="zh-CN" altLang="en-US" dirty="0">
                <a:latin typeface="微软雅黑" panose="020B0503020204020204" pitchFamily="34" charset="-122"/>
                <a:ea typeface="微软雅黑" panose="020B0503020204020204" pitchFamily="34" charset="-122"/>
              </a:rPr>
              <a:t>删减人物、压缩叙事，</a:t>
            </a:r>
            <a:r>
              <a:rPr lang="zh-CN" altLang="zh-CN" dirty="0">
                <a:latin typeface="微软雅黑" panose="020B0503020204020204" pitchFamily="34" charset="-122"/>
                <a:ea typeface="微软雅黑" panose="020B0503020204020204" pitchFamily="34" charset="-122"/>
              </a:rPr>
              <a:t>将原著复杂冷酷的社会批判主题大幅简化，聚焦于于连的两段核心恋情，</a:t>
            </a:r>
            <a:r>
              <a:rPr lang="zh-CN" altLang="en-US" dirty="0">
                <a:latin typeface="微软雅黑" panose="020B0503020204020204" pitchFamily="34" charset="-122"/>
                <a:ea typeface="微软雅黑" panose="020B0503020204020204" pitchFamily="34" charset="-122"/>
              </a:rPr>
              <a:t>使整个故事更像一场爱情悲剧。</a:t>
            </a:r>
            <a:endParaRPr lang="en-US" altLang="zh-CN" dirty="0">
              <a:latin typeface="微软雅黑" panose="020B0503020204020204" pitchFamily="34" charset="-122"/>
              <a:ea typeface="微软雅黑" panose="020B0503020204020204" pitchFamily="34" charset="-122"/>
            </a:endParaRPr>
          </a:p>
          <a:p>
            <a:pPr algn="just">
              <a:lnSpc>
                <a:spcPct val="130000"/>
              </a:lnSpc>
            </a:pPr>
            <a:endParaRPr lang="en-US" altLang="zh-CN" dirty="0">
              <a:latin typeface="微软雅黑" panose="020B0503020204020204" pitchFamily="34" charset="-122"/>
              <a:ea typeface="微软雅黑" panose="020B0503020204020204" pitchFamily="34" charset="-122"/>
            </a:endParaRPr>
          </a:p>
          <a:p>
            <a:pPr algn="just">
              <a:lnSpc>
                <a:spcPct val="130000"/>
              </a:lnSpc>
            </a:pPr>
            <a:r>
              <a:rPr lang="zh-CN" altLang="en-US" dirty="0">
                <a:latin typeface="微软雅黑" panose="020B0503020204020204" pitchFamily="34" charset="-122"/>
                <a:ea typeface="微软雅黑" panose="020B0503020204020204" pitchFamily="34" charset="-122"/>
              </a:rPr>
              <a:t>因此，舞台表演需要直白的情感冲突激、烈的情绪表达，这样才能提高表演效果，引起表演当下的观众即时的沉浸和情感共鸣。</a:t>
            </a:r>
            <a:endParaRPr lang="zh-CN" altLang="zh-CN" dirty="0">
              <a:latin typeface="微软雅黑" panose="020B0503020204020204" pitchFamily="34" charset="-122"/>
              <a:ea typeface="微软雅黑" panose="020B0503020204020204" pitchFamily="34" charset="-122"/>
            </a:endParaRPr>
          </a:p>
          <a:p>
            <a:pPr algn="just">
              <a:lnSpc>
                <a:spcPct val="130000"/>
              </a:lnSpc>
            </a:pPr>
            <a:endParaRPr lang="en-US" altLang="zh-CN" dirty="0">
              <a:latin typeface="微软雅黑" panose="020B0503020204020204" pitchFamily="34" charset="-122"/>
              <a:ea typeface="微软雅黑" panose="020B0503020204020204" pitchFamily="34" charset="-122"/>
            </a:endParaRPr>
          </a:p>
          <a:p>
            <a:pPr algn="just">
              <a:lnSpc>
                <a:spcPct val="130000"/>
              </a:lnSpc>
            </a:pPr>
            <a:endParaRPr lang="en-US" altLang="zh-CN" dirty="0">
              <a:latin typeface="微软雅黑" panose="020B0503020204020204" pitchFamily="34" charset="-122"/>
              <a:ea typeface="微软雅黑" panose="020B0503020204020204" pitchFamily="34" charset="-122"/>
            </a:endParaRPr>
          </a:p>
          <a:p>
            <a:pPr algn="just"/>
            <a:endParaRPr lang="zh-CN" altLang="en-US" dirty="0"/>
          </a:p>
        </p:txBody>
      </p:sp>
    </p:spTree>
    <p:extLst>
      <p:ext uri="{BB962C8B-B14F-4D97-AF65-F5344CB8AC3E}">
        <p14:creationId xmlns:p14="http://schemas.microsoft.com/office/powerpoint/2010/main" val="4071315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94C3C-5D9C-EF00-B616-3999AA60EDB9}"/>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C231C1D6-A79E-B9BC-0EB3-FECF34AAB987}"/>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b="4607"/>
          <a:stretch>
            <a:fillRect/>
          </a:stretch>
        </p:blipFill>
        <p:spPr>
          <a:xfrm>
            <a:off x="8883805" y="0"/>
            <a:ext cx="3308195" cy="6860403"/>
          </a:xfrm>
          <a:prstGeom prst="rect">
            <a:avLst/>
          </a:prstGeom>
        </p:spPr>
      </p:pic>
      <p:sp>
        <p:nvSpPr>
          <p:cNvPr id="2" name="文本框 1">
            <a:extLst>
              <a:ext uri="{FF2B5EF4-FFF2-40B4-BE49-F238E27FC236}">
                <a16:creationId xmlns:a16="http://schemas.microsoft.com/office/drawing/2014/main" id="{21C3E4C4-7447-C3F3-A113-3EA7F2F35D42}"/>
              </a:ext>
            </a:extLst>
          </p:cNvPr>
          <p:cNvSpPr txBox="1"/>
          <p:nvPr/>
        </p:nvSpPr>
        <p:spPr>
          <a:xfrm>
            <a:off x="2787805" y="1859340"/>
            <a:ext cx="3308195" cy="1569660"/>
          </a:xfrm>
          <a:prstGeom prst="rect">
            <a:avLst/>
          </a:prstGeom>
          <a:noFill/>
          <a:effectLst>
            <a:reflection blurRad="6350" stA="50000" endA="300" endPos="38500" dist="50800" dir="5400000" sy="-100000" algn="bl" rotWithShape="0"/>
          </a:effectLst>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谢谢观看</a:t>
            </a:r>
            <a:endParaRPr lang="en-US" altLang="zh-CN" sz="4800" b="1" dirty="0">
              <a:latin typeface="微软雅黑" panose="020B0503020204020204" pitchFamily="34" charset="-122"/>
              <a:ea typeface="微软雅黑" panose="020B0503020204020204" pitchFamily="34" charset="-122"/>
            </a:endParaRPr>
          </a:p>
          <a:p>
            <a:r>
              <a:rPr lang="zh-CN" altLang="en-US" sz="4800" b="1" dirty="0">
                <a:latin typeface="微软雅黑" panose="020B0503020204020204" pitchFamily="34" charset="-122"/>
                <a:ea typeface="微软雅黑" panose="020B0503020204020204" pitchFamily="34" charset="-122"/>
              </a:rPr>
              <a:t>谢谢观看</a:t>
            </a:r>
          </a:p>
        </p:txBody>
      </p:sp>
      <p:sp>
        <p:nvSpPr>
          <p:cNvPr id="3" name="矩形 2">
            <a:extLst>
              <a:ext uri="{FF2B5EF4-FFF2-40B4-BE49-F238E27FC236}">
                <a16:creationId xmlns:a16="http://schemas.microsoft.com/office/drawing/2014/main" id="{7403919C-86B7-0BE1-54BD-FA44997FF551}"/>
              </a:ext>
            </a:extLst>
          </p:cNvPr>
          <p:cNvSpPr/>
          <p:nvPr/>
        </p:nvSpPr>
        <p:spPr>
          <a:xfrm>
            <a:off x="2118732" y="1405054"/>
            <a:ext cx="4378712" cy="1278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240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接点 8">
            <a:extLst>
              <a:ext uri="{FF2B5EF4-FFF2-40B4-BE49-F238E27FC236}">
                <a16:creationId xmlns:a16="http://schemas.microsoft.com/office/drawing/2014/main" id="{402B1467-93EA-8B4E-35A7-3D8D92E056B8}"/>
              </a:ext>
            </a:extLst>
          </p:cNvPr>
          <p:cNvSpPr/>
          <p:nvPr/>
        </p:nvSpPr>
        <p:spPr>
          <a:xfrm>
            <a:off x="6937633" y="1821710"/>
            <a:ext cx="978198" cy="978198"/>
          </a:xfrm>
          <a:prstGeom prst="flowChartConnector">
            <a:avLst/>
          </a:prstGeom>
          <a:solidFill>
            <a:srgbClr val="FF00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BD4A3C7-60DE-CF9E-28CB-CEA9E02099E6}"/>
              </a:ext>
            </a:extLst>
          </p:cNvPr>
          <p:cNvSpPr>
            <a:spLocks noGrp="1"/>
          </p:cNvSpPr>
          <p:nvPr>
            <p:ph type="title"/>
          </p:nvPr>
        </p:nvSpPr>
        <p:spPr>
          <a:xfrm>
            <a:off x="7008517" y="1874615"/>
            <a:ext cx="987203" cy="872387"/>
          </a:xfrm>
        </p:spPr>
        <p:txBody>
          <a:bodyPr>
            <a:normAutofit/>
          </a:bodyPr>
          <a:lstStyle/>
          <a:p>
            <a:r>
              <a:rPr lang="en-US" altLang="zh-CN" sz="4800" b="1" dirty="0">
                <a:solidFill>
                  <a:schemeClr val="bg1"/>
                </a:solidFill>
              </a:rPr>
              <a:t>01</a:t>
            </a:r>
            <a:endParaRPr lang="zh-CN" altLang="en-US" sz="4800" b="1" dirty="0">
              <a:solidFill>
                <a:schemeClr val="bg1"/>
              </a:solidFill>
            </a:endParaRPr>
          </a:p>
        </p:txBody>
      </p:sp>
      <p:sp>
        <p:nvSpPr>
          <p:cNvPr id="6" name="文本框 5">
            <a:extLst>
              <a:ext uri="{FF2B5EF4-FFF2-40B4-BE49-F238E27FC236}">
                <a16:creationId xmlns:a16="http://schemas.microsoft.com/office/drawing/2014/main" id="{58CA1723-AD4B-F851-612B-E9B0D43EA88C}"/>
              </a:ext>
            </a:extLst>
          </p:cNvPr>
          <p:cNvSpPr txBox="1"/>
          <p:nvPr/>
        </p:nvSpPr>
        <p:spPr>
          <a:xfrm>
            <a:off x="5541260" y="3075057"/>
            <a:ext cx="4077660"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简介和研究介绍</a:t>
            </a:r>
          </a:p>
        </p:txBody>
      </p:sp>
    </p:spTree>
    <p:extLst>
      <p:ext uri="{BB962C8B-B14F-4D97-AF65-F5344CB8AC3E}">
        <p14:creationId xmlns:p14="http://schemas.microsoft.com/office/powerpoint/2010/main" val="344075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29B824-C095-4B5D-C526-E3CF79642842}"/>
              </a:ext>
            </a:extLst>
          </p:cNvPr>
          <p:cNvSpPr>
            <a:spLocks noGrp="1"/>
          </p:cNvSpPr>
          <p:nvPr>
            <p:ph type="title"/>
          </p:nvPr>
        </p:nvSpPr>
        <p:spPr>
          <a:xfrm>
            <a:off x="390256" y="317672"/>
            <a:ext cx="3224814" cy="684742"/>
          </a:xfrm>
        </p:spPr>
        <p:txBody>
          <a:bodyPr>
            <a:normAutofit/>
          </a:bodyPr>
          <a:lstStyle/>
          <a:p>
            <a:r>
              <a:rPr lang="zh-CN" altLang="en-US" sz="3200" b="1" dirty="0">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简介：</a:t>
            </a:r>
            <a:r>
              <a:rPr lang="zh-CN" altLang="en-US" sz="2800" b="1" dirty="0">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原著与歌剧</a:t>
            </a:r>
          </a:p>
        </p:txBody>
      </p:sp>
      <p:sp>
        <p:nvSpPr>
          <p:cNvPr id="4" name="文本框 3">
            <a:extLst>
              <a:ext uri="{FF2B5EF4-FFF2-40B4-BE49-F238E27FC236}">
                <a16:creationId xmlns:a16="http://schemas.microsoft.com/office/drawing/2014/main" id="{BE8E65B0-1E05-FFBE-1941-E75E4D74C737}"/>
              </a:ext>
            </a:extLst>
          </p:cNvPr>
          <p:cNvSpPr txBox="1"/>
          <p:nvPr/>
        </p:nvSpPr>
        <p:spPr>
          <a:xfrm>
            <a:off x="2870789" y="1571247"/>
            <a:ext cx="7598735" cy="1857753"/>
          </a:xfrm>
          <a:prstGeom prst="rect">
            <a:avLst/>
          </a:prstGeom>
          <a:noFill/>
        </p:spPr>
        <p:txBody>
          <a:bodyPr wrap="square" rtlCol="0">
            <a:spAutoFit/>
          </a:bodyPr>
          <a:lstStyle/>
          <a:p>
            <a:pPr>
              <a:lnSpc>
                <a:spcPct val="130000"/>
              </a:lnSpc>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红与黑</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是法国 “现代小说之父” 司汤达创作的长篇小说，于 </a:t>
            </a:r>
            <a:r>
              <a:rPr lang="en-US" altLang="zh-CN" dirty="0">
                <a:latin typeface="微软雅黑" panose="020B0503020204020204" pitchFamily="34" charset="-122"/>
                <a:ea typeface="微软雅黑" panose="020B0503020204020204" pitchFamily="34" charset="-122"/>
              </a:rPr>
              <a:t>1830 </a:t>
            </a:r>
            <a:r>
              <a:rPr lang="zh-CN" altLang="en-US" dirty="0">
                <a:latin typeface="微软雅黑" panose="020B0503020204020204" pitchFamily="34" charset="-122"/>
                <a:ea typeface="微软雅黑" panose="020B0503020204020204" pitchFamily="34" charset="-122"/>
              </a:rPr>
              <a:t>年 </a:t>
            </a:r>
            <a:r>
              <a:rPr lang="en-US" altLang="zh-CN" dirty="0">
                <a:latin typeface="微软雅黑" panose="020B0503020204020204" pitchFamily="34" charset="-122"/>
                <a:ea typeface="微软雅黑" panose="020B0503020204020204" pitchFamily="34" charset="-122"/>
              </a:rPr>
              <a:t>11 </a:t>
            </a:r>
            <a:r>
              <a:rPr lang="zh-CN" altLang="en-US" dirty="0">
                <a:latin typeface="微软雅黑" panose="020B0503020204020204" pitchFamily="34" charset="-122"/>
                <a:ea typeface="微软雅黑" panose="020B0503020204020204" pitchFamily="34" charset="-122"/>
              </a:rPr>
              <a:t>月首次出版，取材于当时法国轰动一时的真实杀人案，是法国批判现实主义文学的奠基之作。作为文学史上的经典之作，</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红与黑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被誉为 “灵魂的哲学诗”，开创了后世 “意识流小说” 与 “心理小说” 的先河。</a:t>
            </a:r>
          </a:p>
        </p:txBody>
      </p:sp>
      <p:pic>
        <p:nvPicPr>
          <p:cNvPr id="10" name="图片 9">
            <a:extLst>
              <a:ext uri="{FF2B5EF4-FFF2-40B4-BE49-F238E27FC236}">
                <a16:creationId xmlns:a16="http://schemas.microsoft.com/office/drawing/2014/main" id="{10E7C980-678B-33DB-0A23-7E8A47862E6C}"/>
              </a:ext>
            </a:extLst>
          </p:cNvPr>
          <p:cNvPicPr>
            <a:picLocks noChangeAspect="1"/>
          </p:cNvPicPr>
          <p:nvPr/>
        </p:nvPicPr>
        <p:blipFill>
          <a:blip r:embed="rId2"/>
          <a:stretch>
            <a:fillRect/>
          </a:stretch>
        </p:blipFill>
        <p:spPr>
          <a:xfrm>
            <a:off x="500756" y="4043287"/>
            <a:ext cx="1654108" cy="2296251"/>
          </a:xfrm>
          <a:prstGeom prst="rect">
            <a:avLst/>
          </a:prstGeom>
        </p:spPr>
      </p:pic>
      <p:pic>
        <p:nvPicPr>
          <p:cNvPr id="12" name="图片 11">
            <a:extLst>
              <a:ext uri="{FF2B5EF4-FFF2-40B4-BE49-F238E27FC236}">
                <a16:creationId xmlns:a16="http://schemas.microsoft.com/office/drawing/2014/main" id="{B05E2F58-34AA-5B20-3B34-2B2C054B35C9}"/>
              </a:ext>
            </a:extLst>
          </p:cNvPr>
          <p:cNvPicPr>
            <a:picLocks noChangeAspect="1"/>
          </p:cNvPicPr>
          <p:nvPr/>
        </p:nvPicPr>
        <p:blipFill>
          <a:blip r:embed="rId3">
            <a:extLst>
              <a:ext uri="{28A0092B-C50C-407E-A947-70E740481C1C}">
                <a14:useLocalDpi xmlns:a14="http://schemas.microsoft.com/office/drawing/2010/main" val="0"/>
              </a:ext>
            </a:extLst>
          </a:blip>
          <a:srcRect l="9232" t="5518" r="3515" b="2308"/>
          <a:stretch>
            <a:fillRect/>
          </a:stretch>
        </p:blipFill>
        <p:spPr>
          <a:xfrm>
            <a:off x="500756" y="1382477"/>
            <a:ext cx="1654109" cy="2403247"/>
          </a:xfrm>
          <a:prstGeom prst="rect">
            <a:avLst/>
          </a:prstGeom>
        </p:spPr>
      </p:pic>
      <p:sp>
        <p:nvSpPr>
          <p:cNvPr id="13" name="文本框 12">
            <a:extLst>
              <a:ext uri="{FF2B5EF4-FFF2-40B4-BE49-F238E27FC236}">
                <a16:creationId xmlns:a16="http://schemas.microsoft.com/office/drawing/2014/main" id="{8A1DAC1C-C491-3430-09EF-3196DDA108CF}"/>
              </a:ext>
            </a:extLst>
          </p:cNvPr>
          <p:cNvSpPr txBox="1"/>
          <p:nvPr/>
        </p:nvSpPr>
        <p:spPr>
          <a:xfrm>
            <a:off x="2799907" y="4146697"/>
            <a:ext cx="7598734" cy="1497654"/>
          </a:xfrm>
          <a:prstGeom prst="rect">
            <a:avLst/>
          </a:prstGeom>
          <a:noFill/>
        </p:spPr>
        <p:txBody>
          <a:bodyPr wrap="square" rtlCol="0">
            <a:spAutoFit/>
          </a:bodyPr>
          <a:lstStyle/>
          <a:p>
            <a:pPr>
              <a:lnSpc>
                <a:spcPct val="13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摇滚红与黑</a:t>
            </a:r>
            <a:r>
              <a:rPr lang="en-US" altLang="zh-CN"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2016 </a:t>
            </a:r>
            <a:r>
              <a:rPr lang="zh-CN" altLang="en-US" dirty="0">
                <a:latin typeface="微软雅黑" panose="020B0503020204020204" pitchFamily="34" charset="-122"/>
                <a:ea typeface="微软雅黑" panose="020B0503020204020204" pitchFamily="34" charset="-122"/>
              </a:rPr>
              <a:t>年 </a:t>
            </a:r>
            <a:r>
              <a:rPr lang="en-US" altLang="zh-CN" dirty="0">
                <a:latin typeface="微软雅黑" panose="020B0503020204020204" pitchFamily="34" charset="-122"/>
                <a:ea typeface="微软雅黑" panose="020B0503020204020204" pitchFamily="34" charset="-122"/>
              </a:rPr>
              <a:t>9 </a:t>
            </a:r>
            <a:r>
              <a:rPr lang="zh-CN" altLang="en-US" dirty="0">
                <a:latin typeface="微软雅黑" panose="020B0503020204020204" pitchFamily="34" charset="-122"/>
                <a:ea typeface="微软雅黑" panose="020B0503020204020204" pitchFamily="34" charset="-122"/>
              </a:rPr>
              <a:t>月于巴黎宫殿戏院首演，开启中国巡演掀起观演热潮。该剧打破传统法语音乐剧的舞台模式，以摇滚曲风结合极简多媒体舞美重构文学经典，</a:t>
            </a:r>
            <a:r>
              <a:rPr lang="en-US" altLang="zh-CN" dirty="0">
                <a:latin typeface="微软雅黑" panose="020B0503020204020204" pitchFamily="34" charset="-122"/>
                <a:ea typeface="微软雅黑" panose="020B0503020204020204" pitchFamily="34" charset="-122"/>
              </a:rPr>
              <a:t>2017 </a:t>
            </a:r>
            <a:r>
              <a:rPr lang="zh-CN" altLang="en-US" dirty="0">
                <a:latin typeface="微软雅黑" panose="020B0503020204020204" pitchFamily="34" charset="-122"/>
                <a:ea typeface="微软雅黑" panose="020B0503020204020204" pitchFamily="34" charset="-122"/>
              </a:rPr>
              <a:t>年获法国水晶球奖最佳音乐剧提名，中国巡演期间豆瓣评分高达 </a:t>
            </a:r>
            <a:r>
              <a:rPr lang="en-US" altLang="zh-CN" dirty="0">
                <a:latin typeface="微软雅黑" panose="020B0503020204020204" pitchFamily="34" charset="-122"/>
                <a:ea typeface="微软雅黑" panose="020B0503020204020204" pitchFamily="34" charset="-122"/>
              </a:rPr>
              <a:t>9.2 </a:t>
            </a:r>
            <a:r>
              <a:rPr lang="zh-CN" altLang="en-US" dirty="0">
                <a:latin typeface="微软雅黑" panose="020B0503020204020204" pitchFamily="34" charset="-122"/>
                <a:ea typeface="微软雅黑" panose="020B0503020204020204" pitchFamily="34" charset="-122"/>
              </a:rPr>
              <a:t>分，开创了文学经典现代化改编的新范式。</a:t>
            </a:r>
          </a:p>
        </p:txBody>
      </p:sp>
    </p:spTree>
    <p:extLst>
      <p:ext uri="{BB962C8B-B14F-4D97-AF65-F5344CB8AC3E}">
        <p14:creationId xmlns:p14="http://schemas.microsoft.com/office/powerpoint/2010/main" val="1324024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8B11695-063F-4E37-38DA-3D7C77BE4AC0}"/>
              </a:ext>
            </a:extLst>
          </p:cNvPr>
          <p:cNvSpPr>
            <a:spLocks noGrp="1"/>
          </p:cNvSpPr>
          <p:nvPr>
            <p:ph type="title"/>
          </p:nvPr>
        </p:nvSpPr>
        <p:spPr>
          <a:xfrm>
            <a:off x="666702" y="416909"/>
            <a:ext cx="3224814" cy="684742"/>
          </a:xfrm>
        </p:spPr>
        <p:txBody>
          <a:bodyPr>
            <a:normAutofit/>
          </a:bodyPr>
          <a:lstStyle/>
          <a:p>
            <a:r>
              <a:rPr lang="zh-CN" altLang="en-US" sz="3200" b="1" dirty="0">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研究 </a:t>
            </a:r>
            <a:r>
              <a:rPr lang="zh-CN" altLang="en-US" sz="2800" b="1" dirty="0">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介绍</a:t>
            </a:r>
          </a:p>
        </p:txBody>
      </p:sp>
      <p:sp>
        <p:nvSpPr>
          <p:cNvPr id="10" name="文本框 9">
            <a:extLst>
              <a:ext uri="{FF2B5EF4-FFF2-40B4-BE49-F238E27FC236}">
                <a16:creationId xmlns:a16="http://schemas.microsoft.com/office/drawing/2014/main" id="{BC287702-31A1-8B32-7456-C007FCA6F7ED}"/>
              </a:ext>
            </a:extLst>
          </p:cNvPr>
          <p:cNvSpPr txBox="1"/>
          <p:nvPr/>
        </p:nvSpPr>
        <p:spPr>
          <a:xfrm>
            <a:off x="666702" y="1815350"/>
            <a:ext cx="8980572" cy="4378443"/>
          </a:xfrm>
          <a:prstGeom prst="rect">
            <a:avLst/>
          </a:prstGeom>
          <a:noFill/>
        </p:spPr>
        <p:txBody>
          <a:bodyPr wrap="square" rtlCol="0">
            <a:spAutoFit/>
          </a:bodyPr>
          <a:lstStyle/>
          <a:p>
            <a:pPr>
              <a:lnSpc>
                <a:spcPct val="130000"/>
              </a:lnSpc>
            </a:pPr>
            <a:r>
              <a:rPr lang="zh-CN" altLang="en-US" b="1" dirty="0">
                <a:latin typeface="微软雅黑" panose="020B0503020204020204" pitchFamily="34" charset="-122"/>
                <a:ea typeface="微软雅黑" panose="020B0503020204020204" pitchFamily="34" charset="-122"/>
              </a:rPr>
              <a:t>梗概：</a:t>
            </a:r>
            <a:r>
              <a:rPr lang="zh-CN" altLang="en-US" dirty="0">
                <a:latin typeface="微软雅黑" panose="020B0503020204020204" pitchFamily="34" charset="-122"/>
                <a:ea typeface="微软雅黑" panose="020B0503020204020204" pitchFamily="34" charset="-122"/>
              </a:rPr>
              <a:t>故事以木匠之子于连的奋斗与悲剧为主线，揭示权贵阶层博弈对底层青年的压迫。于连为打破阶级壁垒，先与市长家庭教师并与市长夫人相恋，事发后进入神学院；后经举荐成为保王党侯爵秘书，获赏识并与侯爵之女相恋，眼看阶层跨越在即，却因教会阴谋，被市长夫人的告密信断送前程，他愤而枪击市长夫人，最终被判死刑。</a:t>
            </a:r>
            <a:endParaRPr lang="en-US" altLang="zh-CN" dirty="0">
              <a:latin typeface="微软雅黑" panose="020B0503020204020204" pitchFamily="34" charset="-122"/>
              <a:ea typeface="微软雅黑" panose="020B0503020204020204" pitchFamily="34" charset="-122"/>
            </a:endParaRPr>
          </a:p>
          <a:p>
            <a:pPr>
              <a:lnSpc>
                <a:spcPct val="130000"/>
              </a:lnSpc>
            </a:pPr>
            <a:endParaRPr lang="en-US" altLang="zh-CN" dirty="0">
              <a:latin typeface="微软雅黑" panose="020B0503020204020204" pitchFamily="34" charset="-122"/>
              <a:ea typeface="微软雅黑" panose="020B0503020204020204" pitchFamily="34" charset="-122"/>
            </a:endParaRPr>
          </a:p>
          <a:p>
            <a:pPr>
              <a:lnSpc>
                <a:spcPct val="130000"/>
              </a:lnSpc>
            </a:pPr>
            <a:r>
              <a:rPr lang="zh-CN" altLang="en-US" sz="1600" dirty="0">
                <a:latin typeface="微软雅黑" panose="020B0503020204020204" pitchFamily="34" charset="-122"/>
                <a:ea typeface="微软雅黑" panose="020B0503020204020204" pitchFamily="34" charset="-122"/>
              </a:rPr>
              <a:t>基于这一故事内核</a:t>
            </a:r>
            <a:endParaRPr lang="en-US" altLang="zh-CN" sz="1600" dirty="0">
              <a:latin typeface="微软雅黑" panose="020B0503020204020204" pitchFamily="34" charset="-122"/>
              <a:ea typeface="微软雅黑" panose="020B0503020204020204" pitchFamily="34" charset="-122"/>
            </a:endParaRPr>
          </a:p>
          <a:p>
            <a:pPr>
              <a:lnSpc>
                <a:spcPct val="130000"/>
              </a:lnSpc>
            </a:pPr>
            <a:endParaRPr lang="en-US" altLang="zh-CN" b="1" dirty="0">
              <a:latin typeface="微软雅黑" panose="020B0503020204020204" pitchFamily="34" charset="-122"/>
              <a:ea typeface="微软雅黑" panose="020B0503020204020204" pitchFamily="34" charset="-122"/>
            </a:endParaRPr>
          </a:p>
          <a:p>
            <a:pPr>
              <a:lnSpc>
                <a:spcPct val="130000"/>
              </a:lnSpc>
            </a:pPr>
            <a:r>
              <a:rPr lang="zh-CN" altLang="en-US" b="1" dirty="0">
                <a:latin typeface="微软雅黑" panose="020B0503020204020204" pitchFamily="34" charset="-122"/>
                <a:ea typeface="微软雅黑" panose="020B0503020204020204" pitchFamily="34" charset="-122"/>
              </a:rPr>
              <a:t>本研究</a:t>
            </a:r>
            <a:r>
              <a:rPr lang="zh-CN" altLang="en-US" dirty="0">
                <a:latin typeface="微软雅黑" panose="020B0503020204020204" pitchFamily="34" charset="-122"/>
                <a:ea typeface="微软雅黑" panose="020B0503020204020204" pitchFamily="34" charset="-122"/>
              </a:rPr>
              <a:t>将采集小说全文与音乐剧官方剧本作为核心数据，分别构建两种艺术载体的人物关系图谱，并对比它们在</a:t>
            </a:r>
            <a:r>
              <a:rPr lang="zh-CN" altLang="en-US" dirty="0">
                <a:solidFill>
                  <a:srgbClr val="FF0011"/>
                </a:solidFill>
                <a:latin typeface="微软雅黑" panose="020B0503020204020204" pitchFamily="34" charset="-122"/>
                <a:ea typeface="微软雅黑" panose="020B0503020204020204" pitchFamily="34" charset="-122"/>
              </a:rPr>
              <a:t>人物关系、情节推进和关键事件</a:t>
            </a:r>
            <a:r>
              <a:rPr lang="zh-CN" altLang="en-US" dirty="0">
                <a:latin typeface="微软雅黑" panose="020B0503020204020204" pitchFamily="34" charset="-122"/>
                <a:ea typeface="微软雅黑" panose="020B0503020204020204" pitchFamily="34" charset="-122"/>
              </a:rPr>
              <a:t>呈现等方面的差异。通过深入分析图谱中的主要节点和结构变化，探讨不同载体在叙事过程中如何</a:t>
            </a:r>
            <a:r>
              <a:rPr lang="zh-CN" altLang="en-US" dirty="0">
                <a:solidFill>
                  <a:srgbClr val="FF0011"/>
                </a:solidFill>
                <a:latin typeface="微软雅黑" panose="020B0503020204020204" pitchFamily="34" charset="-122"/>
                <a:ea typeface="微软雅黑" panose="020B0503020204020204" pitchFamily="34" charset="-122"/>
              </a:rPr>
              <a:t>根据各自的艺术特性进行调整与提炼</a:t>
            </a:r>
            <a:r>
              <a:rPr lang="zh-CN" altLang="en-US" dirty="0">
                <a:latin typeface="微软雅黑" panose="020B0503020204020204" pitchFamily="34" charset="-122"/>
                <a:ea typeface="微软雅黑" panose="020B0503020204020204" pitchFamily="34" charset="-122"/>
              </a:rPr>
              <a:t>，旨在揭示媒介形式与艺术风格如何影响原作的叙事框架，同时为跨媒介改编的叙事创新提供新的视角。</a:t>
            </a:r>
          </a:p>
        </p:txBody>
      </p:sp>
      <p:pic>
        <p:nvPicPr>
          <p:cNvPr id="16" name="图片 15">
            <a:extLst>
              <a:ext uri="{FF2B5EF4-FFF2-40B4-BE49-F238E27FC236}">
                <a16:creationId xmlns:a16="http://schemas.microsoft.com/office/drawing/2014/main" id="{AD104937-7F00-30C7-A64E-F5DBD970950F}"/>
              </a:ext>
            </a:extLst>
          </p:cNvPr>
          <p:cNvPicPr>
            <a:picLocks noChangeAspect="1"/>
          </p:cNvPicPr>
          <p:nvPr/>
        </p:nvPicPr>
        <p:blipFill>
          <a:blip r:embed="rId2"/>
          <a:stretch>
            <a:fillRect/>
          </a:stretch>
        </p:blipFill>
        <p:spPr>
          <a:xfrm>
            <a:off x="10064593" y="321976"/>
            <a:ext cx="1965269" cy="670396"/>
          </a:xfrm>
          <a:prstGeom prst="rect">
            <a:avLst/>
          </a:prstGeom>
        </p:spPr>
      </p:pic>
      <p:pic>
        <p:nvPicPr>
          <p:cNvPr id="15" name="图片 14">
            <a:extLst>
              <a:ext uri="{FF2B5EF4-FFF2-40B4-BE49-F238E27FC236}">
                <a16:creationId xmlns:a16="http://schemas.microsoft.com/office/drawing/2014/main" id="{8EC480CF-186C-1328-1972-D6CEC6B2DF5B}"/>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l="20018" r="53738"/>
          <a:stretch>
            <a:fillRect/>
          </a:stretch>
        </p:blipFill>
        <p:spPr>
          <a:xfrm>
            <a:off x="9902456" y="0"/>
            <a:ext cx="2289544" cy="6858000"/>
          </a:xfrm>
          <a:prstGeom prst="rect">
            <a:avLst/>
          </a:prstGeom>
        </p:spPr>
      </p:pic>
    </p:spTree>
    <p:extLst>
      <p:ext uri="{BB962C8B-B14F-4D97-AF65-F5344CB8AC3E}">
        <p14:creationId xmlns:p14="http://schemas.microsoft.com/office/powerpoint/2010/main" val="2199747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2691D-2CE5-065D-2506-87DA7750BADF}"/>
            </a:ext>
          </a:extLst>
        </p:cNvPr>
        <p:cNvGrpSpPr/>
        <p:nvPr/>
      </p:nvGrpSpPr>
      <p:grpSpPr>
        <a:xfrm>
          <a:off x="0" y="0"/>
          <a:ext cx="0" cy="0"/>
          <a:chOff x="0" y="0"/>
          <a:chExt cx="0" cy="0"/>
        </a:xfrm>
      </p:grpSpPr>
      <p:sp>
        <p:nvSpPr>
          <p:cNvPr id="9" name="流程图: 接点 8">
            <a:extLst>
              <a:ext uri="{FF2B5EF4-FFF2-40B4-BE49-F238E27FC236}">
                <a16:creationId xmlns:a16="http://schemas.microsoft.com/office/drawing/2014/main" id="{FA8CDC46-68B2-1228-C40A-ECF315F5CDB0}"/>
              </a:ext>
            </a:extLst>
          </p:cNvPr>
          <p:cNvSpPr/>
          <p:nvPr/>
        </p:nvSpPr>
        <p:spPr>
          <a:xfrm>
            <a:off x="6937633" y="1821710"/>
            <a:ext cx="978198" cy="978198"/>
          </a:xfrm>
          <a:prstGeom prst="flowChartConnector">
            <a:avLst/>
          </a:prstGeom>
          <a:solidFill>
            <a:srgbClr val="FF00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94DD4D8-D3A0-D0E0-BBCD-56D37DC56CAF}"/>
              </a:ext>
            </a:extLst>
          </p:cNvPr>
          <p:cNvSpPr>
            <a:spLocks noGrp="1"/>
          </p:cNvSpPr>
          <p:nvPr>
            <p:ph type="title"/>
          </p:nvPr>
        </p:nvSpPr>
        <p:spPr>
          <a:xfrm>
            <a:off x="6937633" y="1874615"/>
            <a:ext cx="987203" cy="872387"/>
          </a:xfrm>
        </p:spPr>
        <p:txBody>
          <a:bodyPr>
            <a:normAutofit/>
          </a:bodyPr>
          <a:lstStyle/>
          <a:p>
            <a:r>
              <a:rPr lang="en-US" altLang="zh-CN" sz="4800" b="1" dirty="0">
                <a:solidFill>
                  <a:schemeClr val="bg1"/>
                </a:solidFill>
              </a:rPr>
              <a:t>02</a:t>
            </a:r>
            <a:endParaRPr lang="zh-CN" altLang="en-US" sz="4800" b="1" dirty="0">
              <a:solidFill>
                <a:schemeClr val="bg1"/>
              </a:solidFill>
            </a:endParaRPr>
          </a:p>
        </p:txBody>
      </p:sp>
      <p:sp>
        <p:nvSpPr>
          <p:cNvPr id="6" name="文本框 5">
            <a:extLst>
              <a:ext uri="{FF2B5EF4-FFF2-40B4-BE49-F238E27FC236}">
                <a16:creationId xmlns:a16="http://schemas.microsoft.com/office/drawing/2014/main" id="{EEA7A2C7-8C93-C80B-8C76-644641F81F08}"/>
              </a:ext>
            </a:extLst>
          </p:cNvPr>
          <p:cNvSpPr txBox="1"/>
          <p:nvPr/>
        </p:nvSpPr>
        <p:spPr>
          <a:xfrm>
            <a:off x="5001585" y="3075057"/>
            <a:ext cx="4850293" cy="707886"/>
          </a:xfrm>
          <a:prstGeom prst="rect">
            <a:avLst/>
          </a:prstGeom>
          <a:noFill/>
        </p:spPr>
        <p:txBody>
          <a:bodyPr wrap="square" rtlCol="0">
            <a:spAutoFit/>
          </a:bodyPr>
          <a:lstStyle/>
          <a:p>
            <a:r>
              <a:rPr lang="zh-CN" altLang="zh-CN" sz="4000" b="1" dirty="0">
                <a:latin typeface="微软雅黑" panose="020B0503020204020204" pitchFamily="34" charset="-122"/>
                <a:ea typeface="微软雅黑" panose="020B0503020204020204" pitchFamily="34" charset="-122"/>
              </a:rPr>
              <a:t>数据收集与数据清洗</a:t>
            </a:r>
          </a:p>
        </p:txBody>
      </p:sp>
    </p:spTree>
    <p:extLst>
      <p:ext uri="{BB962C8B-B14F-4D97-AF65-F5344CB8AC3E}">
        <p14:creationId xmlns:p14="http://schemas.microsoft.com/office/powerpoint/2010/main" val="274284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30A188-9ADE-2656-B296-8D09290FD6B5}"/>
              </a:ext>
            </a:extLst>
          </p:cNvPr>
          <p:cNvSpPr txBox="1"/>
          <p:nvPr/>
        </p:nvSpPr>
        <p:spPr>
          <a:xfrm>
            <a:off x="510361" y="402274"/>
            <a:ext cx="6096000" cy="584775"/>
          </a:xfrm>
          <a:prstGeom prst="rect">
            <a:avLst/>
          </a:prstGeom>
          <a:noFill/>
        </p:spPr>
        <p:txBody>
          <a:bodyPr wrap="square">
            <a:spAutoFit/>
          </a:bodyPr>
          <a:lstStyle/>
          <a:p>
            <a:r>
              <a:rPr lang="zh-CN" altLang="en-US" sz="32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数据</a:t>
            </a:r>
            <a:r>
              <a:rPr lang="zh-CN" altLang="en-US" sz="2800" b="1" dirty="0">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收集</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与清洗</a:t>
            </a:r>
            <a:endParaRPr lang="zh-CN" altLang="en-US" sz="2800" dirty="0"/>
          </a:p>
        </p:txBody>
      </p:sp>
      <p:pic>
        <p:nvPicPr>
          <p:cNvPr id="5" name="图片 4">
            <a:extLst>
              <a:ext uri="{FF2B5EF4-FFF2-40B4-BE49-F238E27FC236}">
                <a16:creationId xmlns:a16="http://schemas.microsoft.com/office/drawing/2014/main" id="{9BF3FD19-D7F3-2AC4-B4F6-6C426CE118A9}"/>
              </a:ext>
            </a:extLst>
          </p:cNvPr>
          <p:cNvPicPr>
            <a:picLocks noChangeAspect="1"/>
          </p:cNvPicPr>
          <p:nvPr/>
        </p:nvPicPr>
        <p:blipFill>
          <a:blip r:embed="rId2"/>
          <a:srcRect b="16423"/>
          <a:stretch>
            <a:fillRect/>
          </a:stretch>
        </p:blipFill>
        <p:spPr>
          <a:xfrm>
            <a:off x="510363" y="1398267"/>
            <a:ext cx="4321084" cy="1432243"/>
          </a:xfrm>
          <a:prstGeom prst="rect">
            <a:avLst/>
          </a:prstGeom>
        </p:spPr>
      </p:pic>
      <p:pic>
        <p:nvPicPr>
          <p:cNvPr id="6" name="图片 5">
            <a:extLst>
              <a:ext uri="{FF2B5EF4-FFF2-40B4-BE49-F238E27FC236}">
                <a16:creationId xmlns:a16="http://schemas.microsoft.com/office/drawing/2014/main" id="{49FC19BD-27B4-0286-D309-3932DEE01426}"/>
              </a:ext>
            </a:extLst>
          </p:cNvPr>
          <p:cNvPicPr>
            <a:picLocks noChangeAspect="1"/>
          </p:cNvPicPr>
          <p:nvPr/>
        </p:nvPicPr>
        <p:blipFill>
          <a:blip r:embed="rId3"/>
          <a:srcRect b="19071"/>
          <a:stretch>
            <a:fillRect/>
          </a:stretch>
        </p:blipFill>
        <p:spPr>
          <a:xfrm>
            <a:off x="510364" y="3168110"/>
            <a:ext cx="4321084" cy="1432243"/>
          </a:xfrm>
          <a:prstGeom prst="rect">
            <a:avLst/>
          </a:prstGeom>
        </p:spPr>
      </p:pic>
      <p:pic>
        <p:nvPicPr>
          <p:cNvPr id="7" name="图片 6">
            <a:extLst>
              <a:ext uri="{FF2B5EF4-FFF2-40B4-BE49-F238E27FC236}">
                <a16:creationId xmlns:a16="http://schemas.microsoft.com/office/drawing/2014/main" id="{1EFE0FF5-4199-B79E-FF7E-3C32310BDE00}"/>
              </a:ext>
            </a:extLst>
          </p:cNvPr>
          <p:cNvPicPr>
            <a:picLocks noChangeAspect="1"/>
          </p:cNvPicPr>
          <p:nvPr/>
        </p:nvPicPr>
        <p:blipFill>
          <a:blip r:embed="rId4"/>
          <a:stretch>
            <a:fillRect/>
          </a:stretch>
        </p:blipFill>
        <p:spPr>
          <a:xfrm>
            <a:off x="510361" y="4937953"/>
            <a:ext cx="4321085" cy="1367534"/>
          </a:xfrm>
          <a:prstGeom prst="rect">
            <a:avLst/>
          </a:prstGeom>
        </p:spPr>
      </p:pic>
      <p:sp>
        <p:nvSpPr>
          <p:cNvPr id="8" name="文本框 7">
            <a:extLst>
              <a:ext uri="{FF2B5EF4-FFF2-40B4-BE49-F238E27FC236}">
                <a16:creationId xmlns:a16="http://schemas.microsoft.com/office/drawing/2014/main" id="{B94331D2-FCCC-268A-AD26-6E3E91BD81CB}"/>
              </a:ext>
            </a:extLst>
          </p:cNvPr>
          <p:cNvSpPr txBox="1"/>
          <p:nvPr/>
        </p:nvSpPr>
        <p:spPr>
          <a:xfrm>
            <a:off x="7159255" y="1740979"/>
            <a:ext cx="2587255" cy="1089529"/>
          </a:xfrm>
          <a:prstGeom prst="rect">
            <a:avLst/>
          </a:prstGeom>
          <a:noFill/>
        </p:spPr>
        <p:txBody>
          <a:bodyPr wrap="square" rtlCol="0">
            <a:spAutoFit/>
          </a:bodyPr>
          <a:lstStyle/>
          <a:p>
            <a:pPr>
              <a:lnSpc>
                <a:spcPct val="130000"/>
              </a:lnSpc>
            </a:pPr>
            <a:r>
              <a:rPr lang="zh-CN" altLang="en-US" dirty="0">
                <a:latin typeface="微软雅黑" panose="020B0503020204020204" pitchFamily="34" charset="-122"/>
                <a:ea typeface="微软雅黑" panose="020B0503020204020204" pitchFamily="34" charset="-122"/>
              </a:rPr>
              <a:t>电子书平台</a:t>
            </a:r>
            <a:endParaRPr lang="en-US" altLang="zh-CN" dirty="0">
              <a:latin typeface="微软雅黑" panose="020B0503020204020204" pitchFamily="34" charset="-122"/>
              <a:ea typeface="微软雅黑" panose="020B0503020204020204" pitchFamily="34" charset="-122"/>
            </a:endParaRPr>
          </a:p>
          <a:p>
            <a:pPr>
              <a:lnSpc>
                <a:spcPct val="130000"/>
              </a:lnSpc>
            </a:pPr>
            <a:r>
              <a:rPr lang="zh-CN" altLang="zh-CN" dirty="0">
                <a:latin typeface="微软雅黑" panose="020B0503020204020204" pitchFamily="34" charset="-122"/>
                <a:ea typeface="微软雅黑" panose="020B0503020204020204" pitchFamily="34" charset="-122"/>
              </a:rPr>
              <a:t>《红与黑》译本</a:t>
            </a:r>
          </a:p>
          <a:p>
            <a:endParaRPr lang="zh-CN" altLang="en-US" dirty="0"/>
          </a:p>
        </p:txBody>
      </p:sp>
      <p:sp>
        <p:nvSpPr>
          <p:cNvPr id="9" name="文本框 8">
            <a:extLst>
              <a:ext uri="{FF2B5EF4-FFF2-40B4-BE49-F238E27FC236}">
                <a16:creationId xmlns:a16="http://schemas.microsoft.com/office/drawing/2014/main" id="{EA10BE4E-EFD3-9D6F-6761-31FB4AF9AC5A}"/>
              </a:ext>
            </a:extLst>
          </p:cNvPr>
          <p:cNvSpPr txBox="1"/>
          <p:nvPr/>
        </p:nvSpPr>
        <p:spPr>
          <a:xfrm>
            <a:off x="7159255" y="3429000"/>
            <a:ext cx="3395329" cy="1089529"/>
          </a:xfrm>
          <a:prstGeom prst="rect">
            <a:avLst/>
          </a:prstGeom>
          <a:noFill/>
        </p:spPr>
        <p:txBody>
          <a:bodyPr wrap="square" rtlCol="0">
            <a:spAutoFit/>
          </a:bodyPr>
          <a:lstStyle/>
          <a:p>
            <a:pPr>
              <a:lnSpc>
                <a:spcPct val="130000"/>
              </a:lnSpc>
            </a:pPr>
            <a:r>
              <a:rPr lang="en-US" altLang="zh-CN" dirty="0">
                <a:latin typeface="微软雅黑" panose="020B0503020204020204" pitchFamily="34" charset="-122"/>
                <a:ea typeface="微软雅黑" panose="020B0503020204020204" pitchFamily="34" charset="-122"/>
              </a:rPr>
              <a:t>QQ</a:t>
            </a:r>
            <a:r>
              <a:rPr lang="zh-CN" altLang="zh-CN" dirty="0">
                <a:latin typeface="微软雅黑" panose="020B0503020204020204" pitchFamily="34" charset="-122"/>
                <a:ea typeface="微软雅黑" panose="020B0503020204020204" pitchFamily="34" charset="-122"/>
              </a:rPr>
              <a:t>音乐与网易云音乐中</a:t>
            </a:r>
            <a:endParaRPr lang="en-US" altLang="zh-CN" dirty="0">
              <a:latin typeface="微软雅黑" panose="020B0503020204020204" pitchFamily="34" charset="-122"/>
              <a:ea typeface="微软雅黑" panose="020B0503020204020204" pitchFamily="34" charset="-122"/>
            </a:endParaRPr>
          </a:p>
          <a:p>
            <a:pPr>
              <a:lnSpc>
                <a:spcPct val="130000"/>
              </a:lnSpc>
            </a:pPr>
            <a:r>
              <a:rPr lang="zh-CN" altLang="zh-CN" dirty="0">
                <a:latin typeface="微软雅黑" panose="020B0503020204020204" pitchFamily="34" charset="-122"/>
                <a:ea typeface="微软雅黑" panose="020B0503020204020204" pitchFamily="34" charset="-122"/>
              </a:rPr>
              <a:t>《摇滚红与黑》歌词文本</a:t>
            </a:r>
          </a:p>
          <a:p>
            <a:endParaRPr lang="zh-CN" altLang="en-US" dirty="0"/>
          </a:p>
        </p:txBody>
      </p:sp>
      <p:sp>
        <p:nvSpPr>
          <p:cNvPr id="10" name="文本框 9">
            <a:extLst>
              <a:ext uri="{FF2B5EF4-FFF2-40B4-BE49-F238E27FC236}">
                <a16:creationId xmlns:a16="http://schemas.microsoft.com/office/drawing/2014/main" id="{4ECE5B63-9137-62E0-31A3-233FF307AF9F}"/>
              </a:ext>
            </a:extLst>
          </p:cNvPr>
          <p:cNvSpPr txBox="1"/>
          <p:nvPr/>
        </p:nvSpPr>
        <p:spPr>
          <a:xfrm>
            <a:off x="7233682" y="5154927"/>
            <a:ext cx="3246473" cy="1089529"/>
          </a:xfrm>
          <a:prstGeom prst="rect">
            <a:avLst/>
          </a:prstGeom>
          <a:noFill/>
        </p:spPr>
        <p:txBody>
          <a:bodyPr wrap="square" rtlCol="0">
            <a:spAutoFit/>
          </a:bodyPr>
          <a:lstStyle/>
          <a:p>
            <a:pPr>
              <a:lnSpc>
                <a:spcPct val="130000"/>
              </a:lnSpc>
            </a:pPr>
            <a:r>
              <a:rPr lang="zh-CN" altLang="zh-CN" dirty="0">
                <a:latin typeface="微软雅黑" panose="020B0503020204020204" pitchFamily="34" charset="-122"/>
                <a:ea typeface="微软雅黑" panose="020B0503020204020204" pitchFamily="34" charset="-122"/>
              </a:rPr>
              <a:t>哔哩哔哩《摇滚红与黑》</a:t>
            </a:r>
            <a:endParaRPr lang="en-US" altLang="zh-CN" dirty="0">
              <a:latin typeface="微软雅黑" panose="020B0503020204020204" pitchFamily="34" charset="-122"/>
              <a:ea typeface="微软雅黑" panose="020B0503020204020204" pitchFamily="34" charset="-122"/>
            </a:endParaRPr>
          </a:p>
          <a:p>
            <a:pPr>
              <a:lnSpc>
                <a:spcPct val="130000"/>
              </a:lnSpc>
            </a:pPr>
            <a:r>
              <a:rPr lang="zh-CN" altLang="en-US" dirty="0">
                <a:latin typeface="微软雅黑" panose="020B0503020204020204" pitchFamily="34" charset="-122"/>
                <a:ea typeface="微软雅黑" panose="020B0503020204020204" pitchFamily="34" charset="-122"/>
              </a:rPr>
              <a:t>官摄</a:t>
            </a:r>
            <a:r>
              <a:rPr lang="zh-CN" altLang="zh-CN" dirty="0">
                <a:latin typeface="微软雅黑" panose="020B0503020204020204" pitchFamily="34" charset="-122"/>
                <a:ea typeface="微软雅黑" panose="020B0503020204020204" pitchFamily="34" charset="-122"/>
              </a:rPr>
              <a:t>剧本文本</a:t>
            </a:r>
          </a:p>
          <a:p>
            <a:endParaRPr lang="zh-CN" altLang="en-US" dirty="0"/>
          </a:p>
        </p:txBody>
      </p:sp>
      <p:cxnSp>
        <p:nvCxnSpPr>
          <p:cNvPr id="22" name="直接箭头连接符 21">
            <a:extLst>
              <a:ext uri="{FF2B5EF4-FFF2-40B4-BE49-F238E27FC236}">
                <a16:creationId xmlns:a16="http://schemas.microsoft.com/office/drawing/2014/main" id="{C01D0A41-5806-159F-C0B1-E203E6331671}"/>
              </a:ext>
            </a:extLst>
          </p:cNvPr>
          <p:cNvCxnSpPr>
            <a:cxnSpLocks/>
          </p:cNvCxnSpPr>
          <p:nvPr/>
        </p:nvCxnSpPr>
        <p:spPr>
          <a:xfrm>
            <a:off x="5124893" y="2174952"/>
            <a:ext cx="1740916" cy="0"/>
          </a:xfrm>
          <a:prstGeom prst="straightConnector1">
            <a:avLst/>
          </a:prstGeom>
          <a:ln w="38100">
            <a:solidFill>
              <a:srgbClr val="FF001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B873BFD-911F-8721-95E5-6EBA15921719}"/>
              </a:ext>
            </a:extLst>
          </p:cNvPr>
          <p:cNvCxnSpPr>
            <a:cxnSpLocks/>
          </p:cNvCxnSpPr>
          <p:nvPr/>
        </p:nvCxnSpPr>
        <p:spPr>
          <a:xfrm>
            <a:off x="5212778" y="3884230"/>
            <a:ext cx="1740916" cy="0"/>
          </a:xfrm>
          <a:prstGeom prst="straightConnector1">
            <a:avLst/>
          </a:prstGeom>
          <a:ln w="38100">
            <a:solidFill>
              <a:srgbClr val="FF001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7A24FA8-7B20-FA0E-0A23-44F5874A049E}"/>
              </a:ext>
            </a:extLst>
          </p:cNvPr>
          <p:cNvCxnSpPr>
            <a:cxnSpLocks/>
          </p:cNvCxnSpPr>
          <p:nvPr/>
        </p:nvCxnSpPr>
        <p:spPr>
          <a:xfrm>
            <a:off x="5225542" y="5589624"/>
            <a:ext cx="1740916" cy="0"/>
          </a:xfrm>
          <a:prstGeom prst="straightConnector1">
            <a:avLst/>
          </a:prstGeom>
          <a:ln w="38100">
            <a:solidFill>
              <a:srgbClr val="FF001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38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3C6E3EC-83CB-CF87-D82F-83BE1B572C59}"/>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数据</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收集与</a:t>
            </a:r>
            <a:r>
              <a:rPr lang="zh-CN" altLang="en-US" sz="2800" b="1" dirty="0">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清洗</a:t>
            </a:r>
            <a:endParaRPr lang="zh-CN" altLang="en-US" sz="2800" dirty="0">
              <a:solidFill>
                <a:srgbClr val="FF0011"/>
              </a:solidFill>
            </a:endParaRPr>
          </a:p>
        </p:txBody>
      </p:sp>
      <p:pic>
        <p:nvPicPr>
          <p:cNvPr id="6" name="图片 5">
            <a:extLst>
              <a:ext uri="{FF2B5EF4-FFF2-40B4-BE49-F238E27FC236}">
                <a16:creationId xmlns:a16="http://schemas.microsoft.com/office/drawing/2014/main" id="{DC75AF33-9E30-66FD-B3FB-D34981C98F17}"/>
              </a:ext>
            </a:extLst>
          </p:cNvPr>
          <p:cNvPicPr>
            <a:picLocks noChangeAspect="1"/>
          </p:cNvPicPr>
          <p:nvPr/>
        </p:nvPicPr>
        <p:blipFill>
          <a:blip r:embed="rId2"/>
          <a:stretch>
            <a:fillRect/>
          </a:stretch>
        </p:blipFill>
        <p:spPr>
          <a:xfrm>
            <a:off x="510363" y="1480847"/>
            <a:ext cx="5621631" cy="4757512"/>
          </a:xfrm>
          <a:prstGeom prst="rect">
            <a:avLst/>
          </a:prstGeom>
        </p:spPr>
      </p:pic>
      <p:pic>
        <p:nvPicPr>
          <p:cNvPr id="3" name="图片 2">
            <a:extLst>
              <a:ext uri="{FF2B5EF4-FFF2-40B4-BE49-F238E27FC236}">
                <a16:creationId xmlns:a16="http://schemas.microsoft.com/office/drawing/2014/main" id="{B1F432EA-83A6-ED46-A40E-39B686D67ED5}"/>
              </a:ext>
            </a:extLst>
          </p:cNvPr>
          <p:cNvPicPr>
            <a:picLocks noChangeAspect="1"/>
          </p:cNvPicPr>
          <p:nvPr/>
        </p:nvPicPr>
        <p:blipFill>
          <a:blip r:embed="rId3">
            <a:extLst>
              <a:ext uri="{28A0092B-C50C-407E-A947-70E740481C1C}">
                <a14:useLocalDpi xmlns:a14="http://schemas.microsoft.com/office/drawing/2010/main" val="0"/>
              </a:ext>
            </a:extLst>
          </a:blip>
          <a:srcRect r="4361"/>
          <a:stretch>
            <a:fillRect/>
          </a:stretch>
        </p:blipFill>
        <p:spPr>
          <a:xfrm>
            <a:off x="6195017" y="1236284"/>
            <a:ext cx="5247340" cy="500207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BCEA9AC8-9E7C-CF86-6015-BC658CF261C5}"/>
                  </a:ext>
                </a:extLst>
              </p14:cNvPr>
              <p14:cNvContentPartPr/>
              <p14:nvPr/>
            </p14:nvContentPartPr>
            <p14:xfrm>
              <a:off x="545459" y="1552169"/>
              <a:ext cx="3111840" cy="720"/>
            </p14:xfrm>
          </p:contentPart>
        </mc:Choice>
        <mc:Fallback>
          <p:pic>
            <p:nvPicPr>
              <p:cNvPr id="4" name="墨迹 3">
                <a:extLst>
                  <a:ext uri="{FF2B5EF4-FFF2-40B4-BE49-F238E27FC236}">
                    <a16:creationId xmlns:a16="http://schemas.microsoft.com/office/drawing/2014/main" id="{BCEA9AC8-9E7C-CF86-6015-BC658CF261C5}"/>
                  </a:ext>
                </a:extLst>
              </p:cNvPr>
              <p:cNvPicPr/>
              <p:nvPr/>
            </p:nvPicPr>
            <p:blipFill>
              <a:blip r:embed="rId5"/>
              <a:stretch>
                <a:fillRect/>
              </a:stretch>
            </p:blipFill>
            <p:spPr>
              <a:xfrm>
                <a:off x="482819" y="1426169"/>
                <a:ext cx="32374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墨迹 7">
                <a:extLst>
                  <a:ext uri="{FF2B5EF4-FFF2-40B4-BE49-F238E27FC236}">
                    <a16:creationId xmlns:a16="http://schemas.microsoft.com/office/drawing/2014/main" id="{3FF6933E-A43B-B2F6-B35A-47B27E1BC835}"/>
                  </a:ext>
                </a:extLst>
              </p14:cNvPr>
              <p14:cNvContentPartPr/>
              <p14:nvPr/>
            </p14:nvContentPartPr>
            <p14:xfrm>
              <a:off x="1523939" y="2622449"/>
              <a:ext cx="2169000" cy="156240"/>
            </p14:xfrm>
          </p:contentPart>
        </mc:Choice>
        <mc:Fallback>
          <p:pic>
            <p:nvPicPr>
              <p:cNvPr id="8" name="墨迹 7">
                <a:extLst>
                  <a:ext uri="{FF2B5EF4-FFF2-40B4-BE49-F238E27FC236}">
                    <a16:creationId xmlns:a16="http://schemas.microsoft.com/office/drawing/2014/main" id="{3FF6933E-A43B-B2F6-B35A-47B27E1BC835}"/>
                  </a:ext>
                </a:extLst>
              </p:cNvPr>
              <p:cNvPicPr/>
              <p:nvPr/>
            </p:nvPicPr>
            <p:blipFill>
              <a:blip r:embed="rId7"/>
              <a:stretch>
                <a:fillRect/>
              </a:stretch>
            </p:blipFill>
            <p:spPr>
              <a:xfrm>
                <a:off x="1460939" y="2559809"/>
                <a:ext cx="22946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墨迹 9">
                <a:extLst>
                  <a:ext uri="{FF2B5EF4-FFF2-40B4-BE49-F238E27FC236}">
                    <a16:creationId xmlns:a16="http://schemas.microsoft.com/office/drawing/2014/main" id="{AB57E704-5BE8-569F-03F7-7AEC2440B532}"/>
                  </a:ext>
                </a:extLst>
              </p14:cNvPr>
              <p14:cNvContentPartPr/>
              <p14:nvPr/>
            </p14:nvContentPartPr>
            <p14:xfrm>
              <a:off x="1368059" y="2678969"/>
              <a:ext cx="1191240" cy="78120"/>
            </p14:xfrm>
          </p:contentPart>
        </mc:Choice>
        <mc:Fallback>
          <p:pic>
            <p:nvPicPr>
              <p:cNvPr id="10" name="墨迹 9">
                <a:extLst>
                  <a:ext uri="{FF2B5EF4-FFF2-40B4-BE49-F238E27FC236}">
                    <a16:creationId xmlns:a16="http://schemas.microsoft.com/office/drawing/2014/main" id="{AB57E704-5BE8-569F-03F7-7AEC2440B532}"/>
                  </a:ext>
                </a:extLst>
              </p:cNvPr>
              <p:cNvPicPr/>
              <p:nvPr/>
            </p:nvPicPr>
            <p:blipFill>
              <a:blip r:embed="rId9"/>
              <a:stretch>
                <a:fillRect/>
              </a:stretch>
            </p:blipFill>
            <p:spPr>
              <a:xfrm>
                <a:off x="1305059" y="2616329"/>
                <a:ext cx="13168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墨迹 10">
                <a:extLst>
                  <a:ext uri="{FF2B5EF4-FFF2-40B4-BE49-F238E27FC236}">
                    <a16:creationId xmlns:a16="http://schemas.microsoft.com/office/drawing/2014/main" id="{5CDBEEC6-AB37-A76F-592C-186BD7EA127C}"/>
                  </a:ext>
                </a:extLst>
              </p14:cNvPr>
              <p14:cNvContentPartPr/>
              <p14:nvPr/>
            </p14:nvContentPartPr>
            <p14:xfrm>
              <a:off x="1360859" y="2757089"/>
              <a:ext cx="25200" cy="3240"/>
            </p14:xfrm>
          </p:contentPart>
        </mc:Choice>
        <mc:Fallback>
          <p:pic>
            <p:nvPicPr>
              <p:cNvPr id="11" name="墨迹 10">
                <a:extLst>
                  <a:ext uri="{FF2B5EF4-FFF2-40B4-BE49-F238E27FC236}">
                    <a16:creationId xmlns:a16="http://schemas.microsoft.com/office/drawing/2014/main" id="{5CDBEEC6-AB37-A76F-592C-186BD7EA127C}"/>
                  </a:ext>
                </a:extLst>
              </p:cNvPr>
              <p:cNvPicPr/>
              <p:nvPr/>
            </p:nvPicPr>
            <p:blipFill>
              <a:blip r:embed="rId11"/>
              <a:stretch>
                <a:fillRect/>
              </a:stretch>
            </p:blipFill>
            <p:spPr>
              <a:xfrm>
                <a:off x="1297859" y="2694449"/>
                <a:ext cx="1508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墨迹 11">
                <a:extLst>
                  <a:ext uri="{FF2B5EF4-FFF2-40B4-BE49-F238E27FC236}">
                    <a16:creationId xmlns:a16="http://schemas.microsoft.com/office/drawing/2014/main" id="{BBEE9C24-2686-F89F-3BFF-4820702B268B}"/>
                  </a:ext>
                </a:extLst>
              </p14:cNvPr>
              <p14:cNvContentPartPr/>
              <p14:nvPr/>
            </p14:nvContentPartPr>
            <p14:xfrm>
              <a:off x="1580459" y="2721809"/>
              <a:ext cx="360" cy="360"/>
            </p14:xfrm>
          </p:contentPart>
        </mc:Choice>
        <mc:Fallback>
          <p:pic>
            <p:nvPicPr>
              <p:cNvPr id="12" name="墨迹 11">
                <a:extLst>
                  <a:ext uri="{FF2B5EF4-FFF2-40B4-BE49-F238E27FC236}">
                    <a16:creationId xmlns:a16="http://schemas.microsoft.com/office/drawing/2014/main" id="{BBEE9C24-2686-F89F-3BFF-4820702B268B}"/>
                  </a:ext>
                </a:extLst>
              </p:cNvPr>
              <p:cNvPicPr/>
              <p:nvPr/>
            </p:nvPicPr>
            <p:blipFill>
              <a:blip r:embed="rId13"/>
              <a:stretch>
                <a:fillRect/>
              </a:stretch>
            </p:blipFill>
            <p:spPr>
              <a:xfrm>
                <a:off x="1517819" y="2658809"/>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墨迹 12">
                <a:extLst>
                  <a:ext uri="{FF2B5EF4-FFF2-40B4-BE49-F238E27FC236}">
                    <a16:creationId xmlns:a16="http://schemas.microsoft.com/office/drawing/2014/main" id="{02EAFE22-E46A-D480-35DA-E5E38038E231}"/>
                  </a:ext>
                </a:extLst>
              </p14:cNvPr>
              <p14:cNvContentPartPr/>
              <p14:nvPr/>
            </p14:nvContentPartPr>
            <p14:xfrm>
              <a:off x="524219" y="2707769"/>
              <a:ext cx="730800" cy="29160"/>
            </p14:xfrm>
          </p:contentPart>
        </mc:Choice>
        <mc:Fallback>
          <p:pic>
            <p:nvPicPr>
              <p:cNvPr id="13" name="墨迹 12">
                <a:extLst>
                  <a:ext uri="{FF2B5EF4-FFF2-40B4-BE49-F238E27FC236}">
                    <a16:creationId xmlns:a16="http://schemas.microsoft.com/office/drawing/2014/main" id="{02EAFE22-E46A-D480-35DA-E5E38038E231}"/>
                  </a:ext>
                </a:extLst>
              </p:cNvPr>
              <p:cNvPicPr/>
              <p:nvPr/>
            </p:nvPicPr>
            <p:blipFill>
              <a:blip r:embed="rId15"/>
              <a:stretch>
                <a:fillRect/>
              </a:stretch>
            </p:blipFill>
            <p:spPr>
              <a:xfrm>
                <a:off x="461579" y="2644769"/>
                <a:ext cx="8564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墨迹 13">
                <a:extLst>
                  <a:ext uri="{FF2B5EF4-FFF2-40B4-BE49-F238E27FC236}">
                    <a16:creationId xmlns:a16="http://schemas.microsoft.com/office/drawing/2014/main" id="{0EFEC2EC-2A61-DFA0-1FAC-B835D6A93179}"/>
                  </a:ext>
                </a:extLst>
              </p14:cNvPr>
              <p14:cNvContentPartPr/>
              <p14:nvPr/>
            </p14:nvContentPartPr>
            <p14:xfrm>
              <a:off x="1169339" y="3593729"/>
              <a:ext cx="360" cy="360"/>
            </p14:xfrm>
          </p:contentPart>
        </mc:Choice>
        <mc:Fallback>
          <p:pic>
            <p:nvPicPr>
              <p:cNvPr id="14" name="墨迹 13">
                <a:extLst>
                  <a:ext uri="{FF2B5EF4-FFF2-40B4-BE49-F238E27FC236}">
                    <a16:creationId xmlns:a16="http://schemas.microsoft.com/office/drawing/2014/main" id="{0EFEC2EC-2A61-DFA0-1FAC-B835D6A93179}"/>
                  </a:ext>
                </a:extLst>
              </p:cNvPr>
              <p:cNvPicPr/>
              <p:nvPr/>
            </p:nvPicPr>
            <p:blipFill>
              <a:blip r:embed="rId13"/>
              <a:stretch>
                <a:fillRect/>
              </a:stretch>
            </p:blipFill>
            <p:spPr>
              <a:xfrm>
                <a:off x="1106699" y="3531089"/>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墨迹 14">
                <a:extLst>
                  <a:ext uri="{FF2B5EF4-FFF2-40B4-BE49-F238E27FC236}">
                    <a16:creationId xmlns:a16="http://schemas.microsoft.com/office/drawing/2014/main" id="{539D8399-CEFB-6B1B-A079-92528F908BEB}"/>
                  </a:ext>
                </a:extLst>
              </p14:cNvPr>
              <p14:cNvContentPartPr/>
              <p14:nvPr/>
            </p14:nvContentPartPr>
            <p14:xfrm>
              <a:off x="1169339" y="3955169"/>
              <a:ext cx="360" cy="360"/>
            </p14:xfrm>
          </p:contentPart>
        </mc:Choice>
        <mc:Fallback>
          <p:pic>
            <p:nvPicPr>
              <p:cNvPr id="15" name="墨迹 14">
                <a:extLst>
                  <a:ext uri="{FF2B5EF4-FFF2-40B4-BE49-F238E27FC236}">
                    <a16:creationId xmlns:a16="http://schemas.microsoft.com/office/drawing/2014/main" id="{539D8399-CEFB-6B1B-A079-92528F908BEB}"/>
                  </a:ext>
                </a:extLst>
              </p:cNvPr>
              <p:cNvPicPr/>
              <p:nvPr/>
            </p:nvPicPr>
            <p:blipFill>
              <a:blip r:embed="rId13"/>
              <a:stretch>
                <a:fillRect/>
              </a:stretch>
            </p:blipFill>
            <p:spPr>
              <a:xfrm>
                <a:off x="1106699" y="3892169"/>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墨迹 15">
                <a:extLst>
                  <a:ext uri="{FF2B5EF4-FFF2-40B4-BE49-F238E27FC236}">
                    <a16:creationId xmlns:a16="http://schemas.microsoft.com/office/drawing/2014/main" id="{A407AD13-61A6-570B-FB77-3AF00929DB65}"/>
                  </a:ext>
                </a:extLst>
              </p14:cNvPr>
              <p14:cNvContentPartPr/>
              <p14:nvPr/>
            </p14:nvContentPartPr>
            <p14:xfrm>
              <a:off x="199499" y="4187729"/>
              <a:ext cx="4613760" cy="129960"/>
            </p14:xfrm>
          </p:contentPart>
        </mc:Choice>
        <mc:Fallback>
          <p:pic>
            <p:nvPicPr>
              <p:cNvPr id="16" name="墨迹 15">
                <a:extLst>
                  <a:ext uri="{FF2B5EF4-FFF2-40B4-BE49-F238E27FC236}">
                    <a16:creationId xmlns:a16="http://schemas.microsoft.com/office/drawing/2014/main" id="{A407AD13-61A6-570B-FB77-3AF00929DB65}"/>
                  </a:ext>
                </a:extLst>
              </p:cNvPr>
              <p:cNvPicPr/>
              <p:nvPr/>
            </p:nvPicPr>
            <p:blipFill>
              <a:blip r:embed="rId19"/>
              <a:stretch>
                <a:fillRect/>
              </a:stretch>
            </p:blipFill>
            <p:spPr>
              <a:xfrm>
                <a:off x="136499" y="4125089"/>
                <a:ext cx="47394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墨迹 17">
                <a:extLst>
                  <a:ext uri="{FF2B5EF4-FFF2-40B4-BE49-F238E27FC236}">
                    <a16:creationId xmlns:a16="http://schemas.microsoft.com/office/drawing/2014/main" id="{CA8527AD-DA5A-16EC-BA51-73728D01330A}"/>
                  </a:ext>
                </a:extLst>
              </p14:cNvPr>
              <p14:cNvContentPartPr/>
              <p14:nvPr/>
            </p14:nvContentPartPr>
            <p14:xfrm>
              <a:off x="559859" y="4274129"/>
              <a:ext cx="1652040" cy="720"/>
            </p14:xfrm>
          </p:contentPart>
        </mc:Choice>
        <mc:Fallback>
          <p:pic>
            <p:nvPicPr>
              <p:cNvPr id="18" name="墨迹 17">
                <a:extLst>
                  <a:ext uri="{FF2B5EF4-FFF2-40B4-BE49-F238E27FC236}">
                    <a16:creationId xmlns:a16="http://schemas.microsoft.com/office/drawing/2014/main" id="{CA8527AD-DA5A-16EC-BA51-73728D01330A}"/>
                  </a:ext>
                </a:extLst>
              </p:cNvPr>
              <p:cNvPicPr/>
              <p:nvPr/>
            </p:nvPicPr>
            <p:blipFill>
              <a:blip r:embed="rId21"/>
              <a:stretch>
                <a:fillRect/>
              </a:stretch>
            </p:blipFill>
            <p:spPr>
              <a:xfrm>
                <a:off x="496859" y="4148129"/>
                <a:ext cx="1777680" cy="252000"/>
              </a:xfrm>
              <a:prstGeom prst="rect">
                <a:avLst/>
              </a:prstGeom>
            </p:spPr>
          </p:pic>
        </mc:Fallback>
      </mc:AlternateContent>
    </p:spTree>
    <p:extLst>
      <p:ext uri="{BB962C8B-B14F-4D97-AF65-F5344CB8AC3E}">
        <p14:creationId xmlns:p14="http://schemas.microsoft.com/office/powerpoint/2010/main" val="191065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3D3F8-5124-F8D6-1CA0-1B6B9E441BA8}"/>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0F224A3E-B55C-64EA-76F9-A0CA46FE4F26}"/>
              </a:ext>
            </a:extLst>
          </p:cNvPr>
          <p:cNvSpPr txBox="1"/>
          <p:nvPr/>
        </p:nvSpPr>
        <p:spPr>
          <a:xfrm>
            <a:off x="510363" y="515688"/>
            <a:ext cx="6096000" cy="584775"/>
          </a:xfrm>
          <a:prstGeom prst="rect">
            <a:avLst/>
          </a:prstGeom>
          <a:noFill/>
        </p:spPr>
        <p:txBody>
          <a:bodyPr wrap="square">
            <a:spAutoFit/>
          </a:bodyPr>
          <a:lstStyle/>
          <a:p>
            <a:r>
              <a:rPr lang="zh-CN" altLang="en-US" sz="32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数据</a:t>
            </a:r>
            <a:r>
              <a:rPr lang="zh-CN" altLang="en-US" sz="2800" b="1" dirty="0">
                <a:solidFill>
                  <a:prstClr val="black"/>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收集与</a:t>
            </a:r>
            <a:r>
              <a:rPr lang="zh-CN" altLang="en-US" sz="2800" b="1" dirty="0">
                <a:solidFill>
                  <a:srgbClr val="FF001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cs typeface="+mj-cs"/>
              </a:rPr>
              <a:t>清洗</a:t>
            </a:r>
            <a:endParaRPr lang="zh-CN" altLang="en-US" sz="2800" dirty="0">
              <a:solidFill>
                <a:srgbClr val="FF0011"/>
              </a:solidFill>
            </a:endParaRPr>
          </a:p>
        </p:txBody>
      </p:sp>
      <p:pic>
        <p:nvPicPr>
          <p:cNvPr id="6" name="图片 5">
            <a:extLst>
              <a:ext uri="{FF2B5EF4-FFF2-40B4-BE49-F238E27FC236}">
                <a16:creationId xmlns:a16="http://schemas.microsoft.com/office/drawing/2014/main" id="{A08BA004-792C-99FB-4668-0B7BB6BD3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63" y="1496174"/>
            <a:ext cx="5733640" cy="5000598"/>
          </a:xfrm>
          <a:prstGeom prst="rect">
            <a:avLst/>
          </a:prstGeom>
        </p:spPr>
      </p:pic>
      <p:pic>
        <p:nvPicPr>
          <p:cNvPr id="8" name="图片 7">
            <a:extLst>
              <a:ext uri="{FF2B5EF4-FFF2-40B4-BE49-F238E27FC236}">
                <a16:creationId xmlns:a16="http://schemas.microsoft.com/office/drawing/2014/main" id="{CDD8B707-E581-4455-E94D-53B7293C0F60}"/>
              </a:ext>
            </a:extLst>
          </p:cNvPr>
          <p:cNvPicPr>
            <a:picLocks noChangeAspect="1"/>
          </p:cNvPicPr>
          <p:nvPr/>
        </p:nvPicPr>
        <p:blipFill>
          <a:blip r:embed="rId3">
            <a:extLst>
              <a:ext uri="{28A0092B-C50C-407E-A947-70E740481C1C}">
                <a14:useLocalDpi xmlns:a14="http://schemas.microsoft.com/office/drawing/2010/main" val="0"/>
              </a:ext>
            </a:extLst>
          </a:blip>
          <a:srcRect r="22116"/>
          <a:stretch>
            <a:fillRect/>
          </a:stretch>
        </p:blipFill>
        <p:spPr>
          <a:xfrm>
            <a:off x="5734098" y="1496174"/>
            <a:ext cx="5947539" cy="4587239"/>
          </a:xfrm>
          <a:prstGeom prst="rect">
            <a:avLst/>
          </a:prstGeom>
        </p:spPr>
      </p:pic>
    </p:spTree>
    <p:extLst>
      <p:ext uri="{BB962C8B-B14F-4D97-AF65-F5344CB8AC3E}">
        <p14:creationId xmlns:p14="http://schemas.microsoft.com/office/powerpoint/2010/main" val="21118551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1620</Words>
  <Application>Microsoft Office PowerPoint</Application>
  <PresentationFormat>宽屏</PresentationFormat>
  <Paragraphs>116</Paragraphs>
  <Slides>26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楷体</vt:lpstr>
      <vt:lpstr>微软雅黑</vt:lpstr>
      <vt:lpstr>Arial</vt:lpstr>
      <vt:lpstr>Office 主题​​</vt:lpstr>
      <vt:lpstr>基于《红与黑》与《摇滚红与黑》的跨传播媒介特点分析</vt:lpstr>
      <vt:lpstr>目  录</vt:lpstr>
      <vt:lpstr>01</vt:lpstr>
      <vt:lpstr>简介：原著与歌剧</vt:lpstr>
      <vt:lpstr>研究 介绍</vt:lpstr>
      <vt:lpstr>02</vt:lpstr>
      <vt:lpstr>PowerPoint 演示文稿</vt:lpstr>
      <vt:lpstr>PowerPoint 演示文稿</vt:lpstr>
      <vt:lpstr>PowerPoint 演示文稿</vt:lpstr>
      <vt:lpstr>03</vt:lpstr>
      <vt:lpstr>PowerPoint 演示文稿</vt:lpstr>
      <vt:lpstr>PowerPoint 演示文稿</vt:lpstr>
      <vt:lpstr>PowerPoint 演示文稿</vt:lpstr>
      <vt:lpstr>PowerPoint 演示文稿</vt:lpstr>
      <vt:lpstr>PowerPoint 演示文稿</vt:lpstr>
      <vt:lpstr>PowerPoint 演示文稿</vt:lpstr>
      <vt:lpstr>04</vt:lpstr>
      <vt:lpstr>PowerPoint 演示文稿</vt:lpstr>
      <vt:lpstr>PowerPoint 演示文稿</vt:lpstr>
      <vt:lpstr>PowerPoint 演示文稿</vt:lpstr>
      <vt:lpstr>PowerPoint 演示文稿</vt:lpstr>
      <vt:lpstr>05</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513761159@qq.com</dc:creator>
  <cp:lastModifiedBy>h h</cp:lastModifiedBy>
  <cp:revision>13</cp:revision>
  <dcterms:created xsi:type="dcterms:W3CDTF">2025-12-09T11:40:55Z</dcterms:created>
  <dcterms:modified xsi:type="dcterms:W3CDTF">2025-12-18T10:38:05Z</dcterms:modified>
</cp:coreProperties>
</file>